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326" r:id="rId2"/>
    <p:sldId id="456" r:id="rId3"/>
    <p:sldId id="434" r:id="rId4"/>
    <p:sldId id="455" r:id="rId5"/>
    <p:sldId id="450" r:id="rId6"/>
    <p:sldId id="457" r:id="rId7"/>
    <p:sldId id="458" r:id="rId8"/>
    <p:sldId id="459" r:id="rId9"/>
    <p:sldId id="460" r:id="rId10"/>
    <p:sldId id="461" r:id="rId11"/>
    <p:sldId id="462" r:id="rId12"/>
    <p:sldId id="452" r:id="rId13"/>
    <p:sldId id="264" r:id="rId14"/>
    <p:sldId id="463" r:id="rId15"/>
    <p:sldId id="265" r:id="rId16"/>
    <p:sldId id="331" r:id="rId17"/>
    <p:sldId id="259" r:id="rId18"/>
    <p:sldId id="258" r:id="rId19"/>
  </p:sldIdLst>
  <p:sldSz cx="12192000" cy="6858000"/>
  <p:notesSz cx="6858000" cy="9144000"/>
  <p:defaultTextStyle>
    <a:defPPr>
      <a:defRPr lang="zh-CN"/>
    </a:defPPr>
    <a:lvl1pPr marL="0" lvl="0" indent="0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7875" lvl="1" indent="-150699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446" lvl="2" indent="-303091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016" lvl="3" indent="-455483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6586" lvl="4" indent="-607875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3047848" lvl="5" indent="-607875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3657418" lvl="6" indent="-607875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4266987" lvl="7" indent="-607875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4876557" lvl="8" indent="-607875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F5ED"/>
    <a:srgbClr val="0000FF"/>
    <a:srgbClr val="8CAECD"/>
    <a:srgbClr val="E60013"/>
    <a:srgbClr val="D2B81C"/>
    <a:srgbClr val="E2C722"/>
    <a:srgbClr val="EFE188"/>
    <a:srgbClr val="F2E98F"/>
    <a:srgbClr val="000000"/>
    <a:srgbClr val="8EC0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5553" autoAdjust="0"/>
  </p:normalViewPr>
  <p:slideViewPr>
    <p:cSldViewPr snapToGrid="0" showGuides="1">
      <p:cViewPr varScale="1">
        <p:scale>
          <a:sx n="61" d="100"/>
          <a:sy n="61" d="100"/>
        </p:scale>
        <p:origin x="78" y="1212"/>
      </p:cViewPr>
      <p:guideLst>
        <p:guide orient="horz" pos="2160"/>
        <p:guide pos="38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0EFD8F5-B2C0-4A15-AE24-C643F9DA750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2025/11/17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</a:p>
          <a:p>
            <a:pPr marL="45593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313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033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753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>
              <a:buNone/>
            </a:pPr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7875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446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016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6586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848" algn="l" defTabSz="12191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418" algn="l" defTabSz="12191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987" algn="l" defTabSz="12191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557" algn="l" defTabSz="12191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43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dirty="0"/>
              <a:t>1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42D0EB-F480-0324-34DB-0686089943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>
            <a:extLst>
              <a:ext uri="{FF2B5EF4-FFF2-40B4-BE49-F238E27FC236}">
                <a16:creationId xmlns:a16="http://schemas.microsoft.com/office/drawing/2014/main" id="{FEE0A419-CA8F-ACCC-BF0B-3D2F22B9EA6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6387" name="备注占位符 2">
            <a:extLst>
              <a:ext uri="{FF2B5EF4-FFF2-40B4-BE49-F238E27FC236}">
                <a16:creationId xmlns:a16="http://schemas.microsoft.com/office/drawing/2014/main" id="{21D9DBEB-0D09-0DAC-DA4C-D8482161A2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6388" name="灯片编号占位符 3">
            <a:extLst>
              <a:ext uri="{FF2B5EF4-FFF2-40B4-BE49-F238E27FC236}">
                <a16:creationId xmlns:a16="http://schemas.microsoft.com/office/drawing/2014/main" id="{7BAA2DCB-E0DC-4117-A11A-8A80A24C2EFC}"/>
              </a:ext>
            </a:extLst>
          </p:cNvPr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dirty="0"/>
              <a:t>4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791436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B1568D65-F29F-4941-8609-C220DFAFB9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9B09B6A6-F22B-C1F8-B687-209CAD1E70F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006" y="88847"/>
            <a:ext cx="781343" cy="7658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8ED0F8AF-A09C-0A56-5258-1EDBBED2234A}"/>
              </a:ext>
            </a:extLst>
          </p:cNvPr>
          <p:cNvGrpSpPr/>
          <p:nvPr userDrawn="1"/>
        </p:nvGrpSpPr>
        <p:grpSpPr>
          <a:xfrm>
            <a:off x="321626" y="379951"/>
            <a:ext cx="2755222" cy="690552"/>
            <a:chOff x="321626" y="379951"/>
            <a:chExt cx="2755222" cy="690552"/>
          </a:xfrm>
        </p:grpSpPr>
        <p:sp>
          <p:nvSpPr>
            <p:cNvPr id="8" name="Block Arc 15">
              <a:extLst>
                <a:ext uri="{FF2B5EF4-FFF2-40B4-BE49-F238E27FC236}">
                  <a16:creationId xmlns:a16="http://schemas.microsoft.com/office/drawing/2014/main" id="{E76514EF-6F8F-A973-5A48-369B13E485B5}"/>
                </a:ext>
              </a:extLst>
            </p:cNvPr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/>
                <a:ea typeface="字魂70号-灵悦黑体"/>
                <a:cs typeface="+mn-cs"/>
                <a:sym typeface="华文细黑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4156DE84-A4B6-CA45-C389-D15FC0C11986}"/>
                </a:ext>
              </a:extLst>
            </p:cNvPr>
            <p:cNvCxnSpPr>
              <a:cxnSpLocks/>
            </p:cNvCxnSpPr>
            <p:nvPr/>
          </p:nvCxnSpPr>
          <p:spPr>
            <a:xfrm>
              <a:off x="321626" y="1041147"/>
              <a:ext cx="2656392" cy="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5084B81C-1F4D-6F69-852B-AD2D5B4A656B}"/>
                </a:ext>
              </a:extLst>
            </p:cNvPr>
            <p:cNvSpPr/>
            <p:nvPr/>
          </p:nvSpPr>
          <p:spPr>
            <a:xfrm>
              <a:off x="2978018" y="97167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/>
                <a:ea typeface="字魂70号-灵悦黑体"/>
                <a:sym typeface="华文细黑"/>
              </a:endParaRPr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909CE5AD-C381-A9CB-75A2-6861F57FCF0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006" y="88847"/>
            <a:ext cx="781343" cy="765888"/>
          </a:xfrm>
          <a:prstGeom prst="rect">
            <a:avLst/>
          </a:prstGeom>
        </p:spPr>
      </p:pic>
      <p:sp>
        <p:nvSpPr>
          <p:cNvPr id="16" name="ïṥlíḋe">
            <a:extLst>
              <a:ext uri="{FF2B5EF4-FFF2-40B4-BE49-F238E27FC236}">
                <a16:creationId xmlns:a16="http://schemas.microsoft.com/office/drawing/2014/main" id="{48505660-5945-EF3D-6925-FD9A00B613BE}"/>
              </a:ext>
            </a:extLst>
          </p:cNvPr>
          <p:cNvSpPr/>
          <p:nvPr userDrawn="1"/>
        </p:nvSpPr>
        <p:spPr>
          <a:xfrm>
            <a:off x="0" y="6759170"/>
            <a:ext cx="12192000" cy="98830"/>
          </a:xfrm>
          <a:prstGeom prst="rect">
            <a:avLst/>
          </a:prstGeom>
          <a:solidFill>
            <a:srgbClr val="8EC0B9">
              <a:lumMod val="100000"/>
            </a:srgbClr>
          </a:solidFill>
          <a:ln w="12700" cap="rnd" cmpd="sng" algn="ctr">
            <a:noFill/>
            <a:prstDash val="solid"/>
            <a:round/>
            <a:headEnd/>
            <a:tailE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细黑"/>
              <a:ea typeface="字魂70号-灵悦黑体"/>
              <a:cs typeface="+mn-cs"/>
              <a:sym typeface="华文细黑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1935456-3E05-6C96-3905-32CDB420582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006" y="88847"/>
            <a:ext cx="781343" cy="765888"/>
          </a:xfrm>
          <a:prstGeom prst="rect">
            <a:avLst/>
          </a:prstGeom>
        </p:spPr>
      </p:pic>
      <p:sp>
        <p:nvSpPr>
          <p:cNvPr id="4" name="ïṥlíḋe">
            <a:extLst>
              <a:ext uri="{FF2B5EF4-FFF2-40B4-BE49-F238E27FC236}">
                <a16:creationId xmlns:a16="http://schemas.microsoft.com/office/drawing/2014/main" id="{93FBCAA6-7074-6A62-23C0-93190B6BCD64}"/>
              </a:ext>
            </a:extLst>
          </p:cNvPr>
          <p:cNvSpPr/>
          <p:nvPr userDrawn="1"/>
        </p:nvSpPr>
        <p:spPr>
          <a:xfrm>
            <a:off x="0" y="6759170"/>
            <a:ext cx="12192000" cy="98830"/>
          </a:xfrm>
          <a:prstGeom prst="rect">
            <a:avLst/>
          </a:prstGeom>
          <a:solidFill>
            <a:srgbClr val="8EC0B9">
              <a:lumMod val="100000"/>
            </a:srgbClr>
          </a:solidFill>
          <a:ln w="12700" cap="rnd" cmpd="sng" algn="ctr">
            <a:noFill/>
            <a:prstDash val="solid"/>
            <a:round/>
            <a:headEnd/>
            <a:tailE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细黑"/>
              <a:ea typeface="字魂70号-灵悦黑体"/>
              <a:cs typeface="+mn-cs"/>
              <a:sym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val="2314024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1B8FA29-421B-48E3-826B-0164DE83392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9826"/>
            <a:ext cx="12192000" cy="683834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8">
            <a:extLst>
              <a:ext uri="{FF2B5EF4-FFF2-40B4-BE49-F238E27FC236}">
                <a16:creationId xmlns:a16="http://schemas.microsoft.com/office/drawing/2014/main" id="{8964BB76-2B42-4255-A4CD-6958DA659F5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1068267" y="67734"/>
            <a:ext cx="1056000" cy="103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0286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3" r:id="rId2"/>
    <p:sldLayoutId id="2147483668" r:id="rId3"/>
    <p:sldLayoutId id="2147483669" r:id="rId4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sldNum="0" hdr="0" ftr="0" dt="0"/>
  <p:txStyles>
    <p:titleStyle>
      <a:lvl1pPr algn="l" defTabSz="912661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661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defTabSz="912661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defTabSz="912661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defTabSz="912661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178" algn="l" defTabSz="912661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354" algn="l" defTabSz="912661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532" algn="l" defTabSz="912661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709" algn="l" defTabSz="912661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6896" indent="-226896" algn="l" defTabSz="912661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074" indent="-226896" algn="l" defTabSz="912661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1250" indent="-226896" algn="l" defTabSz="912661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427" indent="-226896" algn="l" defTabSz="912661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5603" indent="-226896" algn="l" defTabSz="912661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ṩļïḓè">
            <a:extLst>
              <a:ext uri="{FF2B5EF4-FFF2-40B4-BE49-F238E27FC236}">
                <a16:creationId xmlns:a16="http://schemas.microsoft.com/office/drawing/2014/main" id="{73FB27B0-CB07-582B-EC0E-799C487CB6C0}"/>
              </a:ext>
            </a:extLst>
          </p:cNvPr>
          <p:cNvSpPr txBox="1"/>
          <p:nvPr/>
        </p:nvSpPr>
        <p:spPr bwMode="auto">
          <a:xfrm>
            <a:off x="2735916" y="1488205"/>
            <a:ext cx="6720168" cy="833603"/>
          </a:xfrm>
          <a:prstGeom prst="roundRect">
            <a:avLst>
              <a:gd name="adj" fmla="val 50000"/>
            </a:avLst>
          </a:prstGeom>
          <a:solidFill>
            <a:srgbClr val="8EC0B9"/>
          </a:solidFill>
          <a:ln w="9525">
            <a:noFill/>
            <a:miter lim="800000"/>
            <a:headEnd/>
            <a:tailEnd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sym typeface="华文细黑"/>
              </a:rPr>
              <a:t>第二单元 图形的运动（二）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ea typeface="+mn-ea"/>
              <a:sym typeface="华文细黑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07A700E6-026E-8A2F-CC2F-A03B4936E654}"/>
              </a:ext>
            </a:extLst>
          </p:cNvPr>
          <p:cNvCxnSpPr>
            <a:cxnSpLocks/>
          </p:cNvCxnSpPr>
          <p:nvPr/>
        </p:nvCxnSpPr>
        <p:spPr>
          <a:xfrm>
            <a:off x="4280452" y="4166541"/>
            <a:ext cx="3631096" cy="0"/>
          </a:xfrm>
          <a:prstGeom prst="line">
            <a:avLst/>
          </a:prstGeom>
          <a:noFill/>
          <a:ln w="38100" cap="flat" cmpd="sng" algn="ctr">
            <a:solidFill>
              <a:srgbClr val="8EC0B9">
                <a:alpha val="65000"/>
              </a:srgbClr>
            </a:solidFill>
            <a:prstDash val="solid"/>
            <a:miter lim="800000"/>
          </a:ln>
          <a:effectLst/>
        </p:spPr>
      </p:cxnSp>
      <p:sp>
        <p:nvSpPr>
          <p:cNvPr id="9" name="矩形 259">
            <a:extLst>
              <a:ext uri="{FF2B5EF4-FFF2-40B4-BE49-F238E27FC236}">
                <a16:creationId xmlns:a16="http://schemas.microsoft.com/office/drawing/2014/main" id="{4683061D-36F8-D8A0-A7DE-041C242694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3334" y="2567066"/>
            <a:ext cx="9753600" cy="135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8800" b="1" spc="600" dirty="0">
                <a:solidFill>
                  <a:schemeClr val="accent2"/>
                </a:solidFill>
                <a:cs typeface="+mn-ea"/>
                <a:sym typeface="华文细黑"/>
              </a:rPr>
              <a:t>能移回去吗</a:t>
            </a:r>
            <a:endParaRPr lang="en-US" altLang="zh-CN" sz="8800" b="1" spc="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华文细黑"/>
            </a:endParaRPr>
          </a:p>
        </p:txBody>
      </p:sp>
      <p:sp>
        <p:nvSpPr>
          <p:cNvPr id="10" name="矩形 259">
            <a:extLst>
              <a:ext uri="{FF2B5EF4-FFF2-40B4-BE49-F238E27FC236}">
                <a16:creationId xmlns:a16="http://schemas.microsoft.com/office/drawing/2014/main" id="{A1325A73-2ADA-E437-8699-092972357F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378" y="4411800"/>
            <a:ext cx="370324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285750" indent="-285750" algn="ctr" defTabSz="457200" eaLnBrk="1" fontAlgn="auto" hangingPunct="1">
              <a:spcAft>
                <a:spcPts val="0"/>
              </a:spcAft>
              <a:buFont typeface="Wingdings" pitchFamily="2" charset="2"/>
              <a:buChar char="u"/>
            </a:pPr>
            <a:r>
              <a:rPr lang="zh-CN" altLang="en-US" sz="1800" dirty="0">
                <a:solidFill>
                  <a:srgbClr val="8EC0B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华文细黑"/>
              </a:rPr>
              <a:t>北师</a:t>
            </a:r>
            <a:r>
              <a:rPr lang="en-US" altLang="zh-CN" sz="1800" dirty="0">
                <a:solidFill>
                  <a:srgbClr val="8EC0B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华文细黑"/>
              </a:rPr>
              <a:t>·</a:t>
            </a:r>
            <a:r>
              <a:rPr lang="zh-CN" altLang="en-US" sz="1800" dirty="0">
                <a:solidFill>
                  <a:srgbClr val="8EC0B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华文细黑"/>
              </a:rPr>
              <a:t>三年级数学下册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BA26BFBF-5BBE-9EA3-5CE8-16314BBA8B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3641889"/>
              </p:ext>
            </p:extLst>
          </p:nvPr>
        </p:nvGraphicFramePr>
        <p:xfrm>
          <a:off x="899793" y="2707216"/>
          <a:ext cx="4320000" cy="28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val="45852967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799743705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3520610081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845158866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1410290570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1764602627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7271727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996453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3984009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9149060"/>
                  </a:ext>
                </a:extLst>
              </a:tr>
            </a:tbl>
          </a:graphicData>
        </a:graphic>
      </p:graphicFrame>
      <p:pic>
        <p:nvPicPr>
          <p:cNvPr id="2" name="图片 1">
            <a:extLst>
              <a:ext uri="{FF2B5EF4-FFF2-40B4-BE49-F238E27FC236}">
                <a16:creationId xmlns:a16="http://schemas.microsoft.com/office/drawing/2014/main" id="{8C72A508-4CB5-5601-D706-89610A2213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71" t="1893" r="66211" b="73653"/>
          <a:stretch/>
        </p:blipFill>
        <p:spPr>
          <a:xfrm>
            <a:off x="1617434" y="2703738"/>
            <a:ext cx="720000" cy="71706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0DB60E49-ABED-7AF9-199F-AE84C04DD3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25" t="26148" r="961" b="49398"/>
          <a:stretch/>
        </p:blipFill>
        <p:spPr>
          <a:xfrm>
            <a:off x="4503057" y="3425143"/>
            <a:ext cx="720000" cy="72595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5D79AA2F-1287-FF04-6DD1-2C7184B723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9" t="50038" r="82582" b="25240"/>
          <a:stretch/>
        </p:blipFill>
        <p:spPr>
          <a:xfrm>
            <a:off x="906005" y="4142469"/>
            <a:ext cx="720000" cy="73591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38D899B-F744-27D8-2814-CA7ABB86F4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51" t="74358" r="49935" b="1488"/>
          <a:stretch/>
        </p:blipFill>
        <p:spPr>
          <a:xfrm>
            <a:off x="2339069" y="4870900"/>
            <a:ext cx="720000" cy="71702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662E5EE0-0CFC-5BB2-82E6-8CF3508516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473" y="2868840"/>
            <a:ext cx="3510719" cy="237597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69FA76B-BF49-6AB3-D3C1-3B80D598E6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996" y="955240"/>
            <a:ext cx="1200843" cy="1215532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F72881FE-5C31-E096-9A00-1889D55237AA}"/>
              </a:ext>
            </a:extLst>
          </p:cNvPr>
          <p:cNvSpPr txBox="1"/>
          <p:nvPr/>
        </p:nvSpPr>
        <p:spPr>
          <a:xfrm>
            <a:off x="6616699" y="2299385"/>
            <a:ext cx="289560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先向上平移</a:t>
            </a:r>
            <a:r>
              <a:rPr lang="en-US" altLang="zh-CN" sz="2800" b="1" i="0" u="none" strike="noStrike" baseline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格，再向左平移</a:t>
            </a:r>
            <a:r>
              <a:rPr lang="en-US" altLang="zh-CN" sz="2800" b="1" i="0" u="none" strike="noStrike" baseline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格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CAD57E2-80C7-BCD8-13DE-8E707E0F88B4}"/>
              </a:ext>
            </a:extLst>
          </p:cNvPr>
          <p:cNvSpPr txBox="1"/>
          <p:nvPr/>
        </p:nvSpPr>
        <p:spPr>
          <a:xfrm>
            <a:off x="6616699" y="3559175"/>
            <a:ext cx="289560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先向上平移</a:t>
            </a:r>
            <a:r>
              <a:rPr lang="en-US" altLang="zh-CN" sz="2800" b="1" i="0" u="none" strike="noStrike" baseline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格，再向右平移</a:t>
            </a:r>
            <a:r>
              <a:rPr lang="en-US" altLang="zh-CN" sz="2800" b="1" i="0" u="none" strike="noStrike" baseline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格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84EBD76-5816-1DD7-504A-4154FFC06DF7}"/>
              </a:ext>
            </a:extLst>
          </p:cNvPr>
          <p:cNvSpPr txBox="1"/>
          <p:nvPr/>
        </p:nvSpPr>
        <p:spPr>
          <a:xfrm>
            <a:off x="6616699" y="4887010"/>
            <a:ext cx="27305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向上平移</a:t>
            </a:r>
            <a:r>
              <a:rPr lang="en-US" altLang="zh-CN" sz="2800" b="1" i="0" u="none" strike="noStrike" baseline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格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0B4ED1D7-A42D-FA8C-AF27-65DD4BD6C6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345" y="2222704"/>
            <a:ext cx="1259508" cy="104099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A11A2FC7-7DDA-8179-83F3-A4E8CBB12B0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8505" y="3544858"/>
            <a:ext cx="1283788" cy="962082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33CA8E81-03AD-A001-FEAD-FBA8A39B545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8650" y="4721934"/>
            <a:ext cx="411098" cy="893933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id="{3055A056-4248-E901-9B5C-A9F2922EAB97}"/>
              </a:ext>
            </a:extLst>
          </p:cNvPr>
          <p:cNvGrpSpPr/>
          <p:nvPr/>
        </p:nvGrpSpPr>
        <p:grpSpPr>
          <a:xfrm>
            <a:off x="5721350" y="987425"/>
            <a:ext cx="6369050" cy="4511675"/>
            <a:chOff x="5721350" y="987425"/>
            <a:chExt cx="6369050" cy="4511675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9D467F2F-6208-17D0-959A-7B621DAAE1F5}"/>
                </a:ext>
              </a:extLst>
            </p:cNvPr>
            <p:cNvSpPr txBox="1"/>
            <p:nvPr/>
          </p:nvSpPr>
          <p:spPr>
            <a:xfrm>
              <a:off x="5721350" y="987425"/>
              <a:ext cx="1305165" cy="6636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3200" b="1" dirty="0">
                  <a:solidFill>
                    <a:srgbClr val="0000FF"/>
                  </a:solidFill>
                  <a:latin typeface="+mn-lt"/>
                  <a:ea typeface="+mn-ea"/>
                </a:rPr>
                <a:t>A</a:t>
              </a:r>
              <a:r>
                <a:rPr lang="zh-CN" altLang="en-US" sz="3200" b="1" dirty="0">
                  <a:solidFill>
                    <a:srgbClr val="0000FF"/>
                  </a:solidFill>
                  <a:latin typeface="+mn-lt"/>
                  <a:ea typeface="+mn-ea"/>
                </a:rPr>
                <a:t>不动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136EE4C-0944-4953-D1B7-1B1C6A4EC5B0}"/>
                </a:ext>
              </a:extLst>
            </p:cNvPr>
            <p:cNvSpPr txBox="1"/>
            <p:nvPr/>
          </p:nvSpPr>
          <p:spPr>
            <a:xfrm>
              <a:off x="5721350" y="2240479"/>
              <a:ext cx="870751" cy="6636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3200" b="1" dirty="0">
                  <a:latin typeface="+mn-lt"/>
                  <a:ea typeface="+mn-ea"/>
                </a:rPr>
                <a:t>B</a:t>
              </a:r>
              <a:r>
                <a:rPr lang="zh-CN" altLang="en-US" sz="3200" b="1" dirty="0">
                  <a:latin typeface="+mn-lt"/>
                  <a:ea typeface="+mn-ea"/>
                </a:rPr>
                <a:t>：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8B572BE-C2A3-A02B-D0A8-83CCB559B3AF}"/>
                </a:ext>
              </a:extLst>
            </p:cNvPr>
            <p:cNvSpPr txBox="1"/>
            <p:nvPr/>
          </p:nvSpPr>
          <p:spPr>
            <a:xfrm>
              <a:off x="5721350" y="3493533"/>
              <a:ext cx="893193" cy="6636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3200" b="1" dirty="0">
                  <a:latin typeface="+mn-lt"/>
                  <a:ea typeface="+mn-ea"/>
                </a:rPr>
                <a:t>C</a:t>
              </a:r>
              <a:r>
                <a:rPr lang="zh-CN" altLang="en-US" sz="3200" b="1" dirty="0">
                  <a:latin typeface="+mn-lt"/>
                  <a:ea typeface="+mn-ea"/>
                </a:rPr>
                <a:t>：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7A365D1-CEA1-1E9C-CF81-E7FDE99E8944}"/>
                </a:ext>
              </a:extLst>
            </p:cNvPr>
            <p:cNvSpPr txBox="1"/>
            <p:nvPr/>
          </p:nvSpPr>
          <p:spPr>
            <a:xfrm>
              <a:off x="5721350" y="4746587"/>
              <a:ext cx="893193" cy="6636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3200" b="1" dirty="0">
                  <a:latin typeface="+mn-lt"/>
                  <a:ea typeface="+mn-ea"/>
                </a:rPr>
                <a:t>D</a:t>
              </a:r>
              <a:r>
                <a:rPr lang="zh-CN" altLang="en-US" sz="3200" b="1" dirty="0">
                  <a:latin typeface="+mn-lt"/>
                  <a:ea typeface="+mn-ea"/>
                </a:rPr>
                <a:t>：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F47D6008-9793-CDE8-0170-2D19BBCC73B6}"/>
                </a:ext>
              </a:extLst>
            </p:cNvPr>
            <p:cNvCxnSpPr/>
            <p:nvPr/>
          </p:nvCxnSpPr>
          <p:spPr>
            <a:xfrm>
              <a:off x="5765800" y="3406334"/>
              <a:ext cx="63246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01015247-D897-5B70-7884-79F7A1FBB6A9}"/>
                </a:ext>
              </a:extLst>
            </p:cNvPr>
            <p:cNvCxnSpPr/>
            <p:nvPr/>
          </p:nvCxnSpPr>
          <p:spPr>
            <a:xfrm>
              <a:off x="5765800" y="4700146"/>
              <a:ext cx="63246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F32A99FD-C0F3-07A8-2B06-0C294313B0E0}"/>
                </a:ext>
              </a:extLst>
            </p:cNvPr>
            <p:cNvCxnSpPr/>
            <p:nvPr/>
          </p:nvCxnSpPr>
          <p:spPr>
            <a:xfrm>
              <a:off x="5765800" y="1975226"/>
              <a:ext cx="63246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D2AD15EA-BE5D-C777-81AD-CA2D8C06CF34}"/>
                </a:ext>
              </a:extLst>
            </p:cNvPr>
            <p:cNvCxnSpPr/>
            <p:nvPr/>
          </p:nvCxnSpPr>
          <p:spPr>
            <a:xfrm>
              <a:off x="9690100" y="1981200"/>
              <a:ext cx="0" cy="3517900"/>
            </a:xfrm>
            <a:prstGeom prst="line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9864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4.81481E-6 L 1.875E-6 -0.10277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0.10277 L -0.17669 -0.10277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4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1.11111E-6 L 3.95833E-6 -0.10671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0.10671 L 0.05898 -0.10671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 L -4.16667E-6 -0.21065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59AFD192-3E49-0632-B73B-9F614A7857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1985316"/>
              </p:ext>
            </p:extLst>
          </p:nvPr>
        </p:nvGraphicFramePr>
        <p:xfrm>
          <a:off x="899793" y="2707216"/>
          <a:ext cx="4320000" cy="28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val="45852967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799743705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3520610081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845158866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1410290570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1764602627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7271727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996453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3984009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9149060"/>
                  </a:ext>
                </a:extLst>
              </a:tr>
            </a:tbl>
          </a:graphicData>
        </a:graphic>
      </p:graphicFrame>
      <p:pic>
        <p:nvPicPr>
          <p:cNvPr id="3" name="图片 2">
            <a:extLst>
              <a:ext uri="{FF2B5EF4-FFF2-40B4-BE49-F238E27FC236}">
                <a16:creationId xmlns:a16="http://schemas.microsoft.com/office/drawing/2014/main" id="{C5D54771-8C25-9510-E139-3C88FC68B7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71" t="1893" r="66211" b="73653"/>
          <a:stretch/>
        </p:blipFill>
        <p:spPr>
          <a:xfrm>
            <a:off x="1617434" y="2703738"/>
            <a:ext cx="720000" cy="71706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FAE9BCA-C7B7-6106-71E3-F70040A57E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25" t="26148" r="961" b="49398"/>
          <a:stretch/>
        </p:blipFill>
        <p:spPr>
          <a:xfrm>
            <a:off x="4503057" y="3425143"/>
            <a:ext cx="720000" cy="72595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850ADD1-33D8-10BB-D066-1A29787F86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9" t="50038" r="82582" b="25240"/>
          <a:stretch/>
        </p:blipFill>
        <p:spPr>
          <a:xfrm>
            <a:off x="906005" y="4142469"/>
            <a:ext cx="720000" cy="73591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A37EF5F-32BF-F445-E1DA-D3036229F6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51" t="74358" r="49935" b="1488"/>
          <a:stretch/>
        </p:blipFill>
        <p:spPr>
          <a:xfrm>
            <a:off x="2339069" y="4870900"/>
            <a:ext cx="720000" cy="71702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4C429AF-FA3E-BF1A-4BD9-BE82947C1A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996" y="955240"/>
            <a:ext cx="1200843" cy="1215532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8F871FF-DD25-BC93-33AF-E5B26AB521F4}"/>
              </a:ext>
            </a:extLst>
          </p:cNvPr>
          <p:cNvSpPr txBox="1"/>
          <p:nvPr/>
        </p:nvSpPr>
        <p:spPr>
          <a:xfrm>
            <a:off x="6616699" y="2299385"/>
            <a:ext cx="289560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先向下平移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格，再向右平移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格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9C583CF-A5DA-BA67-79BC-E706EEDFA822}"/>
              </a:ext>
            </a:extLst>
          </p:cNvPr>
          <p:cNvSpPr txBox="1"/>
          <p:nvPr/>
        </p:nvSpPr>
        <p:spPr>
          <a:xfrm>
            <a:off x="6616699" y="3827789"/>
            <a:ext cx="28956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向右平移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格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9F8FB2E-B9C8-1D3C-52BC-4720B3A59323}"/>
              </a:ext>
            </a:extLst>
          </p:cNvPr>
          <p:cNvSpPr txBox="1"/>
          <p:nvPr/>
        </p:nvSpPr>
        <p:spPr>
          <a:xfrm>
            <a:off x="6616699" y="4887010"/>
            <a:ext cx="273050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先向上平移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格，再向右平移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格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A9194A12-8E70-B6D6-4E28-E262C35B1A1A}"/>
              </a:ext>
            </a:extLst>
          </p:cNvPr>
          <p:cNvGrpSpPr/>
          <p:nvPr/>
        </p:nvGrpSpPr>
        <p:grpSpPr>
          <a:xfrm>
            <a:off x="5721350" y="987425"/>
            <a:ext cx="6369050" cy="4854575"/>
            <a:chOff x="5721350" y="987425"/>
            <a:chExt cx="6369050" cy="4854575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EEBCE658-21F6-DB0D-F604-275AC8ED8FAB}"/>
                </a:ext>
              </a:extLst>
            </p:cNvPr>
            <p:cNvSpPr txBox="1"/>
            <p:nvPr/>
          </p:nvSpPr>
          <p:spPr>
            <a:xfrm>
              <a:off x="5721350" y="987425"/>
              <a:ext cx="1305165" cy="6636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3200" b="1" dirty="0">
                  <a:solidFill>
                    <a:srgbClr val="0000FF"/>
                  </a:solidFill>
                  <a:latin typeface="+mn-lt"/>
                  <a:ea typeface="+mn-ea"/>
                </a:rPr>
                <a:t>B</a:t>
              </a:r>
              <a:r>
                <a:rPr lang="zh-CN" altLang="en-US" sz="3200" b="1" dirty="0">
                  <a:solidFill>
                    <a:srgbClr val="0000FF"/>
                  </a:solidFill>
                  <a:latin typeface="+mn-lt"/>
                  <a:ea typeface="+mn-ea"/>
                </a:rPr>
                <a:t>不动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9114DB5-6348-B27E-C5A4-24F5EC8899EA}"/>
                </a:ext>
              </a:extLst>
            </p:cNvPr>
            <p:cNvSpPr txBox="1"/>
            <p:nvPr/>
          </p:nvSpPr>
          <p:spPr>
            <a:xfrm>
              <a:off x="5721350" y="2240479"/>
              <a:ext cx="893193" cy="6636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3200" b="1" dirty="0">
                  <a:latin typeface="+mn-lt"/>
                  <a:ea typeface="+mn-ea"/>
                </a:rPr>
                <a:t>A</a:t>
              </a:r>
              <a:r>
                <a:rPr lang="zh-CN" altLang="en-US" sz="3200" b="1" dirty="0">
                  <a:latin typeface="+mn-lt"/>
                  <a:ea typeface="+mn-ea"/>
                </a:rPr>
                <a:t>：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926ADF1-DF23-999D-E3B3-15E4902948A6}"/>
                </a:ext>
              </a:extLst>
            </p:cNvPr>
            <p:cNvSpPr txBox="1"/>
            <p:nvPr/>
          </p:nvSpPr>
          <p:spPr>
            <a:xfrm>
              <a:off x="5721350" y="3721419"/>
              <a:ext cx="893193" cy="6636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3200" b="1" dirty="0">
                  <a:latin typeface="+mn-lt"/>
                  <a:ea typeface="+mn-ea"/>
                </a:rPr>
                <a:t>C</a:t>
              </a:r>
              <a:r>
                <a:rPr lang="zh-CN" altLang="en-US" sz="3200" b="1" dirty="0">
                  <a:latin typeface="+mn-lt"/>
                  <a:ea typeface="+mn-ea"/>
                </a:rPr>
                <a:t>：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D48C5BD-3737-46C4-1C06-E25D4C9510F6}"/>
                </a:ext>
              </a:extLst>
            </p:cNvPr>
            <p:cNvSpPr txBox="1"/>
            <p:nvPr/>
          </p:nvSpPr>
          <p:spPr>
            <a:xfrm>
              <a:off x="5721350" y="4746587"/>
              <a:ext cx="893193" cy="6636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3200" b="1" dirty="0">
                  <a:latin typeface="+mn-lt"/>
                  <a:ea typeface="+mn-ea"/>
                </a:rPr>
                <a:t>D</a:t>
              </a:r>
              <a:r>
                <a:rPr lang="zh-CN" altLang="en-US" sz="3200" b="1" dirty="0">
                  <a:latin typeface="+mn-lt"/>
                  <a:ea typeface="+mn-ea"/>
                </a:rPr>
                <a:t>：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0300BC19-DDD9-23CE-0CD2-873BEC0B8746}"/>
                </a:ext>
              </a:extLst>
            </p:cNvPr>
            <p:cNvCxnSpPr/>
            <p:nvPr/>
          </p:nvCxnSpPr>
          <p:spPr>
            <a:xfrm>
              <a:off x="5765800" y="3406334"/>
              <a:ext cx="63246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215A8CF7-80D3-E0BB-96E8-2966A80EBFDE}"/>
                </a:ext>
              </a:extLst>
            </p:cNvPr>
            <p:cNvCxnSpPr/>
            <p:nvPr/>
          </p:nvCxnSpPr>
          <p:spPr>
            <a:xfrm>
              <a:off x="5765800" y="4700146"/>
              <a:ext cx="63246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B4BF8E80-2BBE-1264-624F-25E7F7FAF79B}"/>
                </a:ext>
              </a:extLst>
            </p:cNvPr>
            <p:cNvCxnSpPr/>
            <p:nvPr/>
          </p:nvCxnSpPr>
          <p:spPr>
            <a:xfrm>
              <a:off x="5765800" y="1975226"/>
              <a:ext cx="63246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4A459E8D-CAB1-BDD2-55F7-2B9B86F921E4}"/>
                </a:ext>
              </a:extLst>
            </p:cNvPr>
            <p:cNvCxnSpPr>
              <a:cxnSpLocks/>
            </p:cNvCxnSpPr>
            <p:nvPr/>
          </p:nvCxnSpPr>
          <p:spPr>
            <a:xfrm>
              <a:off x="9690100" y="1981200"/>
              <a:ext cx="0" cy="3860800"/>
            </a:xfrm>
            <a:prstGeom prst="line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id="{2457159C-9B45-84DD-5B77-09CF036F599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6571" y="2201995"/>
            <a:ext cx="1193497" cy="1006211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BB63B555-C80C-7F72-E403-FC60C10C88A6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8958" y="3778987"/>
            <a:ext cx="768723" cy="595427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BEA79226-5D78-0652-D8A5-CC94820DEF3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5356" y="4856908"/>
            <a:ext cx="1255926" cy="903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2704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2.22222E-6 L 6.25E-7 0.1048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0.10486 L 0.17786 0.10555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93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1.11111E-6 L 0.23645 1.11111E-6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2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 L -4.16667E-6 -0.10509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0.10509 L 0.17748 -0.10509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6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AFBFF6D-2648-46C1-8A0D-4FA7BA0B78A8}"/>
              </a:ext>
            </a:extLst>
          </p:cNvPr>
          <p:cNvGrpSpPr/>
          <p:nvPr/>
        </p:nvGrpSpPr>
        <p:grpSpPr>
          <a:xfrm>
            <a:off x="528706" y="263954"/>
            <a:ext cx="2506133" cy="728133"/>
            <a:chOff x="488950" y="495300"/>
            <a:chExt cx="1879600" cy="546100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4D2CBB6A-EE70-4A56-B1A3-795D79C9E48D}"/>
                </a:ext>
              </a:extLst>
            </p:cNvPr>
            <p:cNvSpPr/>
            <p:nvPr/>
          </p:nvSpPr>
          <p:spPr>
            <a:xfrm>
              <a:off x="1822450" y="495300"/>
              <a:ext cx="546100" cy="546100"/>
            </a:xfrm>
            <a:prstGeom prst="ellipse">
              <a:avLst/>
            </a:prstGeom>
            <a:solidFill>
              <a:srgbClr val="F0B1C0"/>
            </a:solidFill>
            <a:ln w="12700" cap="flat" cmpd="sng" algn="ctr">
              <a:noFill/>
              <a:prstDash val="solid"/>
              <a:miter lim="800000"/>
            </a:ln>
            <a:effectLst>
              <a:outerShdw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917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733" b="1" kern="0" dirty="0">
                  <a:solidFill>
                    <a:prstClr val="white"/>
                  </a:solidFill>
                  <a:latin typeface="Times New Roman"/>
                  <a:ea typeface="黑体"/>
                </a:rPr>
                <a:t>结</a:t>
              </a: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A2433236-2E01-440E-85FC-718E56CC8B60}"/>
                </a:ext>
              </a:extLst>
            </p:cNvPr>
            <p:cNvSpPr/>
            <p:nvPr/>
          </p:nvSpPr>
          <p:spPr>
            <a:xfrm>
              <a:off x="1377950" y="495300"/>
              <a:ext cx="546100" cy="546100"/>
            </a:xfrm>
            <a:prstGeom prst="ellipse">
              <a:avLst/>
            </a:prstGeom>
            <a:solidFill>
              <a:srgbClr val="F0B1C0"/>
            </a:solidFill>
            <a:ln w="12700" cap="flat" cmpd="sng" algn="ctr">
              <a:noFill/>
              <a:prstDash val="solid"/>
              <a:miter lim="800000"/>
            </a:ln>
            <a:effectLst>
              <a:outerShdw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917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733" b="1" kern="0" dirty="0">
                  <a:solidFill>
                    <a:prstClr val="white"/>
                  </a:solidFill>
                  <a:latin typeface="Times New Roman"/>
                  <a:ea typeface="黑体"/>
                </a:rPr>
                <a:t>小</a:t>
              </a: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C5EBFA1F-5AE2-40FC-9DB9-E98C6A6A1F70}"/>
                </a:ext>
              </a:extLst>
            </p:cNvPr>
            <p:cNvSpPr/>
            <p:nvPr/>
          </p:nvSpPr>
          <p:spPr>
            <a:xfrm>
              <a:off x="933450" y="495300"/>
              <a:ext cx="546100" cy="546100"/>
            </a:xfrm>
            <a:prstGeom prst="ellipse">
              <a:avLst/>
            </a:prstGeom>
            <a:solidFill>
              <a:srgbClr val="F0B1C0"/>
            </a:solidFill>
            <a:ln w="12700" cap="flat" cmpd="sng" algn="ctr">
              <a:noFill/>
              <a:prstDash val="solid"/>
              <a:miter lim="800000"/>
            </a:ln>
            <a:effectLst>
              <a:outerShdw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917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733" b="1" kern="0" dirty="0">
                  <a:solidFill>
                    <a:prstClr val="white"/>
                  </a:solidFill>
                  <a:latin typeface="Times New Roman"/>
                  <a:ea typeface="黑体"/>
                </a:rPr>
                <a:t>纳</a:t>
              </a: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A48FCC54-CACA-4C02-884A-061713F7C279}"/>
                </a:ext>
              </a:extLst>
            </p:cNvPr>
            <p:cNvSpPr/>
            <p:nvPr/>
          </p:nvSpPr>
          <p:spPr>
            <a:xfrm>
              <a:off x="488950" y="495300"/>
              <a:ext cx="546100" cy="546100"/>
            </a:xfrm>
            <a:prstGeom prst="ellipse">
              <a:avLst/>
            </a:prstGeom>
            <a:solidFill>
              <a:srgbClr val="F0B1C0"/>
            </a:solidFill>
            <a:ln w="12700" cap="flat" cmpd="sng" algn="ctr">
              <a:noFill/>
              <a:prstDash val="solid"/>
              <a:miter lim="800000"/>
            </a:ln>
            <a:effectLst>
              <a:outerShdw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917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733" b="1" kern="0" dirty="0">
                  <a:solidFill>
                    <a:prstClr val="white"/>
                  </a:solidFill>
                  <a:latin typeface="Times New Roman"/>
                  <a:ea typeface="黑体"/>
                </a:rPr>
                <a:t>归</a:t>
              </a: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CCA9D080-F1E5-C972-1386-B3F8BC1469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88" t="1313" r="488" b="35039"/>
          <a:stretch/>
        </p:blipFill>
        <p:spPr>
          <a:xfrm>
            <a:off x="9682453" y="3976166"/>
            <a:ext cx="2604855" cy="325966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EF1D1F9E-AB5D-886C-837B-02BB40993224}"/>
              </a:ext>
            </a:extLst>
          </p:cNvPr>
          <p:cNvSpPr txBox="1"/>
          <p:nvPr/>
        </p:nvSpPr>
        <p:spPr>
          <a:xfrm>
            <a:off x="1476375" y="1542842"/>
            <a:ext cx="9334500" cy="71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i="0" u="none" strike="noStrike" baseline="0" dirty="0">
                <a:solidFill>
                  <a:srgbClr val="E60013"/>
                </a:solidFill>
                <a:latin typeface="+mn-ea"/>
                <a:ea typeface="+mn-ea"/>
              </a:rPr>
              <a:t>利用平移将图画还原的步骤：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761B9F5-173C-0CDB-2576-BBAE5F891FDC}"/>
              </a:ext>
            </a:extLst>
          </p:cNvPr>
          <p:cNvSpPr txBox="1"/>
          <p:nvPr/>
        </p:nvSpPr>
        <p:spPr>
          <a:xfrm>
            <a:off x="1476375" y="2438192"/>
            <a:ext cx="9334500" cy="2192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i="0" u="none" strike="noStrike" baseline="0" dirty="0">
                <a:solidFill>
                  <a:srgbClr val="0000FF"/>
                </a:solidFill>
                <a:latin typeface="+mn-ea"/>
                <a:ea typeface="+mn-ea"/>
              </a:rPr>
              <a:t>    先对比图画原来和现在的位置，设计图画移回时的</a:t>
            </a:r>
            <a:r>
              <a:rPr lang="zh-CN" altLang="en-US" sz="3200" b="1" i="0" u="none" strike="noStrike" baseline="0" dirty="0">
                <a:solidFill>
                  <a:srgbClr val="E60013"/>
                </a:solidFill>
                <a:latin typeface="+mn-ea"/>
                <a:ea typeface="+mn-ea"/>
              </a:rPr>
              <a:t>方向</a:t>
            </a:r>
            <a:r>
              <a:rPr lang="zh-CN" altLang="en-US" sz="3200" b="1" i="0" u="none" strike="noStrike" baseline="0" dirty="0">
                <a:solidFill>
                  <a:srgbClr val="0000FF"/>
                </a:solidFill>
                <a:latin typeface="+mn-ea"/>
                <a:ea typeface="+mn-ea"/>
              </a:rPr>
              <a:t>和</a:t>
            </a:r>
            <a:r>
              <a:rPr lang="zh-CN" altLang="en-US" sz="3200" b="1" i="0" u="none" strike="noStrike" baseline="0" dirty="0">
                <a:solidFill>
                  <a:srgbClr val="E60013"/>
                </a:solidFill>
                <a:latin typeface="+mn-ea"/>
                <a:ea typeface="+mn-ea"/>
              </a:rPr>
              <a:t>距离</a:t>
            </a:r>
            <a:r>
              <a:rPr lang="zh-CN" altLang="en-US" sz="3200" b="1" i="0" u="none" strike="noStrike" baseline="0" dirty="0">
                <a:solidFill>
                  <a:srgbClr val="0000FF"/>
                </a:solidFill>
                <a:latin typeface="+mn-ea"/>
                <a:ea typeface="+mn-ea"/>
              </a:rPr>
              <a:t>，明确并记录路线，然后根据记录验证确定的路线是否正确。</a:t>
            </a:r>
          </a:p>
        </p:txBody>
      </p:sp>
    </p:spTree>
    <p:extLst>
      <p:ext uri="{BB962C8B-B14F-4D97-AF65-F5344CB8AC3E}">
        <p14:creationId xmlns:p14="http://schemas.microsoft.com/office/powerpoint/2010/main" val="199403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F7D362E-3365-41CF-55AC-B6C323E14925}"/>
              </a:ext>
            </a:extLst>
          </p:cNvPr>
          <p:cNvSpPr txBox="1"/>
          <p:nvPr/>
        </p:nvSpPr>
        <p:spPr>
          <a:xfrm>
            <a:off x="974928" y="1170185"/>
            <a:ext cx="6098972" cy="73507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3600" b="1" dirty="0">
                <a:latin typeface="Times New Roman"/>
                <a:ea typeface="黑体" panose="02010609060101010101" pitchFamily="49" charset="-122"/>
              </a:rPr>
              <a:t>小壁虎找尾巴。</a:t>
            </a:r>
          </a:p>
        </p:txBody>
      </p:sp>
      <p:pic>
        <p:nvPicPr>
          <p:cNvPr id="18435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80333" y="124885"/>
            <a:ext cx="186267" cy="592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9B8C2E2-2ADB-FF74-0A43-1CB1CE5D8947}"/>
              </a:ext>
            </a:extLst>
          </p:cNvPr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达标检测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8ED0DC-B137-5D66-632B-E947250594A5}"/>
              </a:ext>
            </a:extLst>
          </p:cNvPr>
          <p:cNvSpPr txBox="1"/>
          <p:nvPr/>
        </p:nvSpPr>
        <p:spPr>
          <a:xfrm>
            <a:off x="487805" y="1170185"/>
            <a:ext cx="569387" cy="7375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3600" b="1" dirty="0">
                <a:solidFill>
                  <a:srgbClr val="E7A680"/>
                </a:solidFill>
                <a:ea typeface="+mn-ea"/>
                <a:cs typeface="Arial" panose="020B0604020202020204" pitchFamily="34" charset="0"/>
              </a:rPr>
              <a:t>1.</a:t>
            </a:r>
            <a:endParaRPr lang="zh-CN" altLang="en-US" sz="3600" b="1" dirty="0">
              <a:solidFill>
                <a:srgbClr val="E7A680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5C72ABB-AB8D-3694-BCFE-13D7082C0F3A}"/>
              </a:ext>
            </a:extLst>
          </p:cNvPr>
          <p:cNvSpPr txBox="1"/>
          <p:nvPr/>
        </p:nvSpPr>
        <p:spPr>
          <a:xfrm>
            <a:off x="7998517" y="1280585"/>
            <a:ext cx="3113983" cy="4494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[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教材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P28 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练一练 第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1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题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]</a:t>
            </a:r>
            <a:endParaRPr lang="zh-CN" altLang="en-US" sz="2000" dirty="0">
              <a:solidFill>
                <a:schemeClr val="accent2"/>
              </a:solidFill>
              <a:latin typeface="+mn-lt"/>
              <a:ea typeface="+mn-ea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B4A3371-09E1-A974-AEE1-259EC183E57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636" y="2202924"/>
            <a:ext cx="4005577" cy="308080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0DE390DE-8ACB-38B6-75F7-051B0881DBB8}"/>
              </a:ext>
            </a:extLst>
          </p:cNvPr>
          <p:cNvSpPr txBox="1"/>
          <p:nvPr/>
        </p:nvSpPr>
        <p:spPr>
          <a:xfrm>
            <a:off x="876300" y="2021612"/>
            <a:ext cx="5930900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2800" b="1" i="0" u="none" strike="noStrike" baseline="0" dirty="0">
                <a:latin typeface="+mn-lt"/>
                <a:ea typeface="+mn-ea"/>
              </a:rPr>
              <a:t>（</a:t>
            </a:r>
            <a:r>
              <a:rPr lang="en-US" altLang="zh-CN" sz="2800" b="1" i="0" u="none" strike="noStrike" baseline="0" dirty="0">
                <a:latin typeface="+mn-lt"/>
                <a:ea typeface="+mn-ea"/>
              </a:rPr>
              <a:t>1</a:t>
            </a:r>
            <a:r>
              <a:rPr lang="zh-CN" altLang="en-US" sz="2800" b="1" i="0" u="none" strike="noStrike" baseline="0" dirty="0">
                <a:latin typeface="+mn-lt"/>
                <a:ea typeface="+mn-ea"/>
              </a:rPr>
              <a:t>）小壁虎怎样移动可以找回自己的尾巴？想一想，说一说。</a:t>
            </a:r>
            <a:endParaRPr lang="zh-CN" altLang="en-US" sz="2800" b="1" dirty="0">
              <a:latin typeface="+mn-lt"/>
              <a:ea typeface="+mn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AAE7F5E-9C82-111E-2B08-0310D99F11BE}"/>
              </a:ext>
            </a:extLst>
          </p:cNvPr>
          <p:cNvSpPr txBox="1"/>
          <p:nvPr/>
        </p:nvSpPr>
        <p:spPr>
          <a:xfrm>
            <a:off x="876300" y="4117112"/>
            <a:ext cx="5930900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2800" b="1" i="0" u="none" strike="noStrike" baseline="0" dirty="0">
                <a:latin typeface="+mn-lt"/>
                <a:ea typeface="+mn-ea"/>
              </a:rPr>
              <a:t>（</a:t>
            </a:r>
            <a:r>
              <a:rPr lang="en-US" altLang="zh-CN" sz="2800" b="1" i="0" u="none" strike="noStrike" baseline="0" dirty="0">
                <a:latin typeface="+mn-lt"/>
                <a:ea typeface="+mn-ea"/>
              </a:rPr>
              <a:t>2</a:t>
            </a:r>
            <a:r>
              <a:rPr lang="zh-CN" altLang="en-US" sz="2800" b="1" i="0" u="none" strike="noStrike" baseline="0" dirty="0">
                <a:latin typeface="+mn-lt"/>
                <a:ea typeface="+mn-ea"/>
              </a:rPr>
              <a:t>）把小壁虎移动的路线记录下来。</a:t>
            </a:r>
            <a:endParaRPr lang="zh-CN" altLang="en-US" sz="2800" b="1" dirty="0">
              <a:latin typeface="+mn-lt"/>
              <a:ea typeface="+mn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7CD5F1B-0861-C3C7-E9B6-59069FF4B117}"/>
              </a:ext>
            </a:extLst>
          </p:cNvPr>
          <p:cNvSpPr txBox="1"/>
          <p:nvPr/>
        </p:nvSpPr>
        <p:spPr>
          <a:xfrm>
            <a:off x="838200" y="3563035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先向上平移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格，再向左平移</a:t>
            </a:r>
            <a:r>
              <a:rPr lang="en-US" altLang="zh-CN" sz="2800" b="1" i="0" u="none" strike="noStrike" baseline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格。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21736F3-BE39-E281-9262-967B90B8038D}"/>
              </a:ext>
            </a:extLst>
          </p:cNvPr>
          <p:cNvSpPr txBox="1"/>
          <p:nvPr/>
        </p:nvSpPr>
        <p:spPr>
          <a:xfrm>
            <a:off x="876300" y="5764937"/>
            <a:ext cx="11239500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2800" b="1" i="0" u="none" strike="noStrike" baseline="0" dirty="0">
                <a:latin typeface="+mn-lt"/>
                <a:ea typeface="+mn-ea"/>
              </a:rPr>
              <a:t>（</a:t>
            </a:r>
            <a:r>
              <a:rPr lang="en-US" altLang="zh-CN" sz="2800" b="1" i="0" u="none" strike="noStrike" baseline="0" dirty="0">
                <a:latin typeface="+mn-lt"/>
                <a:ea typeface="+mn-ea"/>
              </a:rPr>
              <a:t>3</a:t>
            </a:r>
            <a:r>
              <a:rPr lang="zh-CN" altLang="en-US" sz="2800" b="1" i="0" u="none" strike="noStrike" baseline="0" dirty="0">
                <a:latin typeface="+mn-lt"/>
                <a:ea typeface="+mn-ea"/>
              </a:rPr>
              <a:t>）利用教材附页</a:t>
            </a:r>
            <a:r>
              <a:rPr lang="en-US" altLang="zh-CN" sz="2800" b="1" i="0" u="none" strike="noStrike" baseline="0" dirty="0">
                <a:latin typeface="+mn-lt"/>
                <a:ea typeface="+mn-ea"/>
              </a:rPr>
              <a:t>1</a:t>
            </a:r>
            <a:r>
              <a:rPr lang="zh-CN" altLang="en-US" sz="2800" b="1" i="0" u="none" strike="noStrike" baseline="0" dirty="0">
                <a:latin typeface="+mn-lt"/>
                <a:ea typeface="+mn-ea"/>
              </a:rPr>
              <a:t>的图</a:t>
            </a:r>
            <a:r>
              <a:rPr lang="en-US" altLang="zh-CN" sz="2800" b="1" i="0" u="none" strike="noStrike" baseline="0" dirty="0">
                <a:latin typeface="+mn-lt"/>
                <a:ea typeface="+mn-ea"/>
              </a:rPr>
              <a:t>7</a:t>
            </a:r>
            <a:r>
              <a:rPr lang="zh-CN" altLang="en-US" sz="2800" b="1" i="0" u="none" strike="noStrike" baseline="0" dirty="0">
                <a:latin typeface="+mn-lt"/>
                <a:ea typeface="+mn-ea"/>
              </a:rPr>
              <a:t>，按你的记录移一移，小壁虎找到尾巴了吗？</a:t>
            </a:r>
            <a:endParaRPr lang="zh-CN" altLang="en-US" sz="2800" b="1" dirty="0">
              <a:latin typeface="+mn-lt"/>
              <a:ea typeface="+mn-ea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B93AB01C-1F5B-2334-47BC-16801DFB135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7850" y="4816561"/>
            <a:ext cx="1210948" cy="943872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80CF3DCF-222A-459B-72DC-99E21DEFD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393" t="66309" r="1055" b="1615"/>
          <a:stretch/>
        </p:blipFill>
        <p:spPr>
          <a:xfrm>
            <a:off x="10346531" y="4245769"/>
            <a:ext cx="983457" cy="9882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3.7037E-6 L -2.29167E-6 -0.28611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3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0.28611 L -0.16107 -0.2861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6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5CDCECB-D8F7-A89A-01E6-CC4CB00FF78F}"/>
              </a:ext>
            </a:extLst>
          </p:cNvPr>
          <p:cNvSpPr txBox="1"/>
          <p:nvPr/>
        </p:nvSpPr>
        <p:spPr>
          <a:xfrm>
            <a:off x="1120071" y="952471"/>
            <a:ext cx="10476843" cy="14552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3600" b="1" dirty="0">
                <a:latin typeface="Times New Roman"/>
                <a:ea typeface="黑体" panose="02010609060101010101" pitchFamily="49" charset="-122"/>
              </a:rPr>
              <a:t>同伴合作还原拼图，一人设计还原拼图的路线并记录，另一</a:t>
            </a:r>
            <a:r>
              <a:rPr lang="zh-CN" altLang="en-US" sz="3600" b="1">
                <a:latin typeface="Times New Roman"/>
                <a:ea typeface="黑体" panose="02010609060101010101" pitchFamily="49" charset="-122"/>
              </a:rPr>
              <a:t>人借助附</a:t>
            </a:r>
            <a:r>
              <a:rPr lang="zh-CN" altLang="en-US" sz="3600" b="1" dirty="0">
                <a:latin typeface="Times New Roman"/>
                <a:ea typeface="黑体" panose="02010609060101010101" pitchFamily="49" charset="-122"/>
              </a:rPr>
              <a:t>页</a:t>
            </a:r>
            <a:r>
              <a:rPr lang="en-US" altLang="zh-CN" sz="3600" b="1" dirty="0">
                <a:latin typeface="Times New Roman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Times New Roman"/>
                <a:ea typeface="黑体" panose="02010609060101010101" pitchFamily="49" charset="-122"/>
              </a:rPr>
              <a:t>中的图</a:t>
            </a:r>
            <a:r>
              <a:rPr lang="en-US" altLang="zh-CN" sz="3600" b="1" dirty="0">
                <a:latin typeface="Times New Roman"/>
                <a:ea typeface="黑体" panose="02010609060101010101" pitchFamily="49" charset="-122"/>
              </a:rPr>
              <a:t>8</a:t>
            </a:r>
            <a:r>
              <a:rPr lang="zh-CN" altLang="en-US" sz="3600" b="1" dirty="0">
                <a:latin typeface="Times New Roman"/>
                <a:ea typeface="黑体" panose="02010609060101010101" pitchFamily="49" charset="-122"/>
              </a:rPr>
              <a:t>按记录移一移。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19B6E68-648D-6315-1116-C926FB99991D}"/>
              </a:ext>
            </a:extLst>
          </p:cNvPr>
          <p:cNvSpPr txBox="1"/>
          <p:nvPr/>
        </p:nvSpPr>
        <p:spPr>
          <a:xfrm>
            <a:off x="632948" y="952471"/>
            <a:ext cx="569387" cy="7375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3600" b="1" dirty="0">
                <a:solidFill>
                  <a:srgbClr val="E7A680"/>
                </a:solidFill>
                <a:ea typeface="+mn-ea"/>
                <a:cs typeface="Arial" panose="020B0604020202020204" pitchFamily="34" charset="0"/>
              </a:rPr>
              <a:t>2.</a:t>
            </a:r>
            <a:endParaRPr lang="zh-CN" altLang="en-US" sz="3600" b="1" dirty="0">
              <a:solidFill>
                <a:srgbClr val="E7A680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D6A724B-91E1-407F-A875-DCE269AD9876}"/>
              </a:ext>
            </a:extLst>
          </p:cNvPr>
          <p:cNvSpPr txBox="1"/>
          <p:nvPr/>
        </p:nvSpPr>
        <p:spPr>
          <a:xfrm>
            <a:off x="7737260" y="424243"/>
            <a:ext cx="3113983" cy="4494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[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教材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P28 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练一练 第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2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题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]</a:t>
            </a:r>
            <a:endParaRPr lang="zh-CN" altLang="en-US" sz="2000" dirty="0">
              <a:solidFill>
                <a:schemeClr val="accent2"/>
              </a:solidFill>
              <a:latin typeface="+mn-lt"/>
              <a:ea typeface="+mn-ea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95F200E-4732-D9C9-E1DB-D434C371DD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67" y="2793274"/>
            <a:ext cx="6882066" cy="336695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A249DAF2-C068-E6FB-8396-19C54C082E4D}"/>
              </a:ext>
            </a:extLst>
          </p:cNvPr>
          <p:cNvSpPr txBox="1"/>
          <p:nvPr/>
        </p:nvSpPr>
        <p:spPr>
          <a:xfrm>
            <a:off x="8734425" y="3796010"/>
            <a:ext cx="2581274" cy="1638676"/>
          </a:xfrm>
          <a:prstGeom prst="roundRect">
            <a:avLst>
              <a:gd name="adj" fmla="val 14342"/>
            </a:avLst>
          </a:prstGeom>
          <a:solidFill>
            <a:srgbClr val="E9F5ED"/>
          </a:solidFill>
        </p:spPr>
        <p:txBody>
          <a:bodyPr wrap="square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i="0" u="none" strike="noStrike" baseline="0" dirty="0">
                <a:latin typeface="+mn-lt"/>
                <a:ea typeface="楷体" panose="02010609060101010101" pitchFamily="49" charset="-122"/>
              </a:rPr>
              <a:t>自己制作一个拼图，利用方格纸和同伴玩一玩。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9259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80333" y="124885"/>
            <a:ext cx="186267" cy="592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9EEAB45-53F3-284A-3E39-A4AEB80690E4}"/>
              </a:ext>
            </a:extLst>
          </p:cNvPr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62D616E-02B6-72A4-4E11-B4134B8EDEEA}"/>
              </a:ext>
            </a:extLst>
          </p:cNvPr>
          <p:cNvSpPr txBox="1"/>
          <p:nvPr/>
        </p:nvSpPr>
        <p:spPr>
          <a:xfrm>
            <a:off x="1476375" y="1542842"/>
            <a:ext cx="9334500" cy="71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i="0" u="none" strike="noStrike" baseline="0" dirty="0">
                <a:solidFill>
                  <a:srgbClr val="E60013"/>
                </a:solidFill>
                <a:latin typeface="+mn-ea"/>
                <a:ea typeface="+mn-ea"/>
              </a:rPr>
              <a:t>利用平移将图画还原的步骤：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C113F2F-6DEB-3AFB-0809-BAA16C6EDD60}"/>
              </a:ext>
            </a:extLst>
          </p:cNvPr>
          <p:cNvSpPr txBox="1"/>
          <p:nvPr/>
        </p:nvSpPr>
        <p:spPr>
          <a:xfrm>
            <a:off x="1476375" y="2438192"/>
            <a:ext cx="9334500" cy="2192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i="0" u="none" strike="noStrike" baseline="0" dirty="0">
                <a:solidFill>
                  <a:srgbClr val="0000FF"/>
                </a:solidFill>
                <a:latin typeface="+mn-ea"/>
                <a:ea typeface="+mn-ea"/>
              </a:rPr>
              <a:t>    先对比图画原来和现在的位置，设计图画移回时的</a:t>
            </a:r>
            <a:r>
              <a:rPr lang="zh-CN" altLang="en-US" sz="3200" b="1" i="0" u="none" strike="noStrike" baseline="0" dirty="0">
                <a:solidFill>
                  <a:srgbClr val="E60013"/>
                </a:solidFill>
                <a:latin typeface="+mn-ea"/>
                <a:ea typeface="+mn-ea"/>
              </a:rPr>
              <a:t>方向</a:t>
            </a:r>
            <a:r>
              <a:rPr lang="zh-CN" altLang="en-US" sz="3200" b="1" i="0" u="none" strike="noStrike" baseline="0" dirty="0">
                <a:solidFill>
                  <a:srgbClr val="0000FF"/>
                </a:solidFill>
                <a:latin typeface="+mn-ea"/>
                <a:ea typeface="+mn-ea"/>
              </a:rPr>
              <a:t>和</a:t>
            </a:r>
            <a:r>
              <a:rPr lang="zh-CN" altLang="en-US" sz="3200" b="1" i="0" u="none" strike="noStrike" baseline="0" dirty="0">
                <a:solidFill>
                  <a:srgbClr val="E60013"/>
                </a:solidFill>
                <a:latin typeface="+mn-ea"/>
                <a:ea typeface="+mn-ea"/>
              </a:rPr>
              <a:t>距离</a:t>
            </a:r>
            <a:r>
              <a:rPr lang="zh-CN" altLang="en-US" sz="3200" b="1" i="0" u="none" strike="noStrike" baseline="0" dirty="0">
                <a:solidFill>
                  <a:srgbClr val="0000FF"/>
                </a:solidFill>
                <a:latin typeface="+mn-ea"/>
                <a:ea typeface="+mn-ea"/>
              </a:rPr>
              <a:t>，明确并记录路线，然后根据记录验证确定的路线是否正确。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5932CA9-013F-22E1-0DE2-96F20BFF8F8E}"/>
              </a:ext>
            </a:extLst>
          </p:cNvPr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A9BBE69-5443-1BB6-4FD0-F205005B6AE3}"/>
              </a:ext>
            </a:extLst>
          </p:cNvPr>
          <p:cNvSpPr txBox="1"/>
          <p:nvPr/>
        </p:nvSpPr>
        <p:spPr>
          <a:xfrm>
            <a:off x="1425963" y="3021132"/>
            <a:ext cx="9340074" cy="8157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dirty="0">
                <a:solidFill>
                  <a:srgbClr val="000000"/>
                </a:solidFill>
                <a:ea typeface="楷体" panose="02010609060101010101" pitchFamily="49" charset="-122"/>
                <a:cs typeface="Arial" panose="020B0604020202020204" pitchFamily="34" charset="0"/>
              </a:rPr>
              <a:t>见“状元成才路”系列丛书对应课时作业。</a:t>
            </a:r>
            <a:endParaRPr lang="zh-CN" altLang="en-US" sz="7200" b="1" dirty="0">
              <a:solidFill>
                <a:prstClr val="black"/>
              </a:solidFill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2">
            <a:extLst>
              <a:ext uri="{FF2B5EF4-FFF2-40B4-BE49-F238E27FC236}">
                <a16:creationId xmlns:a16="http://schemas.microsoft.com/office/drawing/2014/main" id="{33491E14-D496-41D6-9084-5FF6F0BED4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373" y="1032"/>
            <a:ext cx="12179256" cy="6855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4">
            <a:extLst>
              <a:ext uri="{FF2B5EF4-FFF2-40B4-BE49-F238E27FC236}">
                <a16:creationId xmlns:a16="http://schemas.microsoft.com/office/drawing/2014/main" id="{109CB7B0-0A22-43EC-9022-70B36581A5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" y="0"/>
            <a:ext cx="12179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4B7D034D-9799-6820-558D-28CAB7945B80}"/>
              </a:ext>
            </a:extLst>
          </p:cNvPr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复习导入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66B4C9E2-8BDF-2DFA-5311-6F18544309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8732654"/>
              </p:ext>
            </p:extLst>
          </p:nvPr>
        </p:nvGraphicFramePr>
        <p:xfrm>
          <a:off x="1140178" y="1655015"/>
          <a:ext cx="5760000" cy="43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val="2170670044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3573454711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1634200226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343324993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3256113792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4053218129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91931467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1929531288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0929943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1158025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1665377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4083294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5962909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4081941"/>
                  </a:ext>
                </a:extLst>
              </a:tr>
            </a:tbl>
          </a:graphicData>
        </a:graphic>
      </p:graphicFrame>
      <p:sp>
        <p:nvSpPr>
          <p:cNvPr id="6" name="心形 5">
            <a:extLst>
              <a:ext uri="{FF2B5EF4-FFF2-40B4-BE49-F238E27FC236}">
                <a16:creationId xmlns:a16="http://schemas.microsoft.com/office/drawing/2014/main" id="{3D1AE661-3935-4D3B-AD1E-08AE38486252}"/>
              </a:ext>
            </a:extLst>
          </p:cNvPr>
          <p:cNvSpPr/>
          <p:nvPr/>
        </p:nvSpPr>
        <p:spPr>
          <a:xfrm>
            <a:off x="2036232" y="4695254"/>
            <a:ext cx="396000" cy="396000"/>
          </a:xfrm>
          <a:prstGeom prst="heart">
            <a:avLst/>
          </a:prstGeom>
          <a:solidFill>
            <a:srgbClr val="E600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心形 6">
            <a:extLst>
              <a:ext uri="{FF2B5EF4-FFF2-40B4-BE49-F238E27FC236}">
                <a16:creationId xmlns:a16="http://schemas.microsoft.com/office/drawing/2014/main" id="{77FF1F2D-1D4F-7699-20F1-640C1299E0BF}"/>
              </a:ext>
            </a:extLst>
          </p:cNvPr>
          <p:cNvSpPr/>
          <p:nvPr/>
        </p:nvSpPr>
        <p:spPr>
          <a:xfrm>
            <a:off x="2036232" y="4695254"/>
            <a:ext cx="396000" cy="396000"/>
          </a:xfrm>
          <a:prstGeom prst="heart">
            <a:avLst/>
          </a:prstGeom>
          <a:solidFill>
            <a:srgbClr val="E600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9A29A1B-0950-0FE1-2CCD-52A1348B7983}"/>
              </a:ext>
            </a:extLst>
          </p:cNvPr>
          <p:cNvSpPr txBox="1"/>
          <p:nvPr/>
        </p:nvSpPr>
        <p:spPr>
          <a:xfrm>
            <a:off x="7058025" y="1743259"/>
            <a:ext cx="3786614" cy="6636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将  </a:t>
            </a:r>
            <a:r>
              <a:rPr lang="en-US" altLang="zh-CN" sz="3200" b="1" dirty="0">
                <a:latin typeface="+mn-lt"/>
                <a:ea typeface="黑体" panose="02010609060101010101" pitchFamily="49" charset="-122"/>
              </a:rPr>
              <a:t>   </a:t>
            </a: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向上平移</a:t>
            </a:r>
            <a:r>
              <a:rPr lang="en-US" altLang="zh-CN" sz="32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格。</a:t>
            </a:r>
          </a:p>
        </p:txBody>
      </p:sp>
      <p:sp>
        <p:nvSpPr>
          <p:cNvPr id="10" name="心形 9">
            <a:extLst>
              <a:ext uri="{FF2B5EF4-FFF2-40B4-BE49-F238E27FC236}">
                <a16:creationId xmlns:a16="http://schemas.microsoft.com/office/drawing/2014/main" id="{98DB94FA-A3E6-E03C-81BD-9E11B054439B}"/>
              </a:ext>
            </a:extLst>
          </p:cNvPr>
          <p:cNvSpPr/>
          <p:nvPr/>
        </p:nvSpPr>
        <p:spPr>
          <a:xfrm>
            <a:off x="7647558" y="1922299"/>
            <a:ext cx="396000" cy="396000"/>
          </a:xfrm>
          <a:prstGeom prst="heart">
            <a:avLst/>
          </a:prstGeom>
          <a:solidFill>
            <a:srgbClr val="E600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新月形 13">
            <a:extLst>
              <a:ext uri="{FF2B5EF4-FFF2-40B4-BE49-F238E27FC236}">
                <a16:creationId xmlns:a16="http://schemas.microsoft.com/office/drawing/2014/main" id="{D83B5833-9D82-C4FE-F7C3-F5AF93E53C5D}"/>
              </a:ext>
            </a:extLst>
          </p:cNvPr>
          <p:cNvSpPr/>
          <p:nvPr/>
        </p:nvSpPr>
        <p:spPr>
          <a:xfrm rot="20391857">
            <a:off x="3455035" y="3178217"/>
            <a:ext cx="377240" cy="590450"/>
          </a:xfrm>
          <a:prstGeom prst="moon">
            <a:avLst>
              <a:gd name="adj" fmla="val 53556"/>
            </a:avLst>
          </a:prstGeom>
          <a:solidFill>
            <a:srgbClr val="E2C72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BFF7F42-76DC-1BF8-F3C9-5435ED38BF25}"/>
              </a:ext>
            </a:extLst>
          </p:cNvPr>
          <p:cNvSpPr txBox="1"/>
          <p:nvPr/>
        </p:nvSpPr>
        <p:spPr>
          <a:xfrm>
            <a:off x="7058025" y="3144350"/>
            <a:ext cx="53431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/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向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___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平移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___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格得到   。</a:t>
            </a:r>
          </a:p>
        </p:txBody>
      </p:sp>
      <p:sp>
        <p:nvSpPr>
          <p:cNvPr id="17" name="新月形 16">
            <a:extLst>
              <a:ext uri="{FF2B5EF4-FFF2-40B4-BE49-F238E27FC236}">
                <a16:creationId xmlns:a16="http://schemas.microsoft.com/office/drawing/2014/main" id="{326BD580-A601-C45F-6D84-9CD8EADBF4B5}"/>
              </a:ext>
            </a:extLst>
          </p:cNvPr>
          <p:cNvSpPr/>
          <p:nvPr/>
        </p:nvSpPr>
        <p:spPr>
          <a:xfrm rot="20391857">
            <a:off x="5645784" y="3178218"/>
            <a:ext cx="377240" cy="590450"/>
          </a:xfrm>
          <a:prstGeom prst="moon">
            <a:avLst>
              <a:gd name="adj" fmla="val 53556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新月形 17">
            <a:extLst>
              <a:ext uri="{FF2B5EF4-FFF2-40B4-BE49-F238E27FC236}">
                <a16:creationId xmlns:a16="http://schemas.microsoft.com/office/drawing/2014/main" id="{487FA15D-E222-59C8-B20E-91F25714D439}"/>
              </a:ext>
            </a:extLst>
          </p:cNvPr>
          <p:cNvSpPr/>
          <p:nvPr/>
        </p:nvSpPr>
        <p:spPr>
          <a:xfrm rot="20391857">
            <a:off x="7093585" y="3169982"/>
            <a:ext cx="377240" cy="590450"/>
          </a:xfrm>
          <a:prstGeom prst="moon">
            <a:avLst>
              <a:gd name="adj" fmla="val 53556"/>
            </a:avLst>
          </a:prstGeom>
          <a:solidFill>
            <a:srgbClr val="E2C72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新月形 18">
            <a:extLst>
              <a:ext uri="{FF2B5EF4-FFF2-40B4-BE49-F238E27FC236}">
                <a16:creationId xmlns:a16="http://schemas.microsoft.com/office/drawing/2014/main" id="{C390823E-5CCF-5A41-46DC-6AF8FBAF2022}"/>
              </a:ext>
            </a:extLst>
          </p:cNvPr>
          <p:cNvSpPr/>
          <p:nvPr/>
        </p:nvSpPr>
        <p:spPr>
          <a:xfrm rot="20391857">
            <a:off x="11370308" y="3169983"/>
            <a:ext cx="377240" cy="590450"/>
          </a:xfrm>
          <a:prstGeom prst="moon">
            <a:avLst>
              <a:gd name="adj" fmla="val 53556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0A516F4-A403-9919-B5A3-74961B2F7DDB}"/>
              </a:ext>
            </a:extLst>
          </p:cNvPr>
          <p:cNvSpPr txBox="1"/>
          <p:nvPr/>
        </p:nvSpPr>
        <p:spPr>
          <a:xfrm>
            <a:off x="7981950" y="3058625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右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BBD06AB-853F-D25C-CBCC-656FDC1CCFF9}"/>
              </a:ext>
            </a:extLst>
          </p:cNvPr>
          <p:cNvSpPr txBox="1"/>
          <p:nvPr/>
        </p:nvSpPr>
        <p:spPr>
          <a:xfrm>
            <a:off x="9515475" y="305862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3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7076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4.07407E-6 L -3.125E-6 -0.31482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BD502E8-FDF2-D342-16BC-6E3ABF5B298B}"/>
              </a:ext>
            </a:extLst>
          </p:cNvPr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探索新知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71C2F14-9BDF-E7B9-AA4D-054BB859D5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985" y="1470816"/>
            <a:ext cx="9160030" cy="4673748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27EA36FE-53F4-ACBC-3347-892ABCF3DCB4}"/>
              </a:ext>
            </a:extLst>
          </p:cNvPr>
          <p:cNvSpPr/>
          <p:nvPr/>
        </p:nvSpPr>
        <p:spPr>
          <a:xfrm>
            <a:off x="1564481" y="5155406"/>
            <a:ext cx="900000" cy="9000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12B10AD-949E-9228-3192-A1E17E528DC4}"/>
              </a:ext>
            </a:extLst>
          </p:cNvPr>
          <p:cNvSpPr/>
          <p:nvPr/>
        </p:nvSpPr>
        <p:spPr>
          <a:xfrm>
            <a:off x="5180171" y="3361849"/>
            <a:ext cx="900000" cy="9000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664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A8C91A-0510-F315-EA9C-5C7863CC7F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B46B035E-BCA7-E6F0-EC01-713CFD0629E5}"/>
              </a:ext>
            </a:extLst>
          </p:cNvPr>
          <p:cNvGrpSpPr/>
          <p:nvPr/>
        </p:nvGrpSpPr>
        <p:grpSpPr>
          <a:xfrm>
            <a:off x="1025351" y="428625"/>
            <a:ext cx="10185400" cy="1504950"/>
            <a:chOff x="1087" y="7182"/>
            <a:chExt cx="16040" cy="2370"/>
          </a:xfrm>
        </p:grpSpPr>
        <p:sp>
          <p:nvSpPr>
            <p:cNvPr id="12" name="标题 1">
              <a:extLst>
                <a:ext uri="{FF2B5EF4-FFF2-40B4-BE49-F238E27FC236}">
                  <a16:creationId xmlns:a16="http://schemas.microsoft.com/office/drawing/2014/main" id="{D63F9B84-29D7-79B0-3F9F-77E55A04120E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809" y="7182"/>
              <a:ext cx="15318" cy="237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怎样把这块拼图沿方格移回到原来的位置？想一想，说一说。</a:t>
              </a: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A01627E1-6BB9-F8E2-54B4-1475C3429A33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00C590F8-6903-18B7-AC4F-541267178B72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5" name="任意多边形: 形状 18">
                <a:extLst>
                  <a:ext uri="{FF2B5EF4-FFF2-40B4-BE49-F238E27FC236}">
                    <a16:creationId xmlns:a16="http://schemas.microsoft.com/office/drawing/2014/main" id="{D23F0A19-58AD-974B-5C0F-FF24EFB36673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C409CEF0-1CF6-7730-B112-AECC3DAE90F3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D5212980-CFB2-6BB2-3F11-2DC1BC9BFA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349" y="1312279"/>
            <a:ext cx="7251748" cy="3700082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5E07657B-6994-30B7-8B1B-AD10A2CFB297}"/>
              </a:ext>
            </a:extLst>
          </p:cNvPr>
          <p:cNvSpPr/>
          <p:nvPr/>
        </p:nvSpPr>
        <p:spPr>
          <a:xfrm>
            <a:off x="4032455" y="4244181"/>
            <a:ext cx="692626" cy="69262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8D3E575-7072-E518-0993-1EB580E33C44}"/>
              </a:ext>
            </a:extLst>
          </p:cNvPr>
          <p:cNvSpPr/>
          <p:nvPr/>
        </p:nvSpPr>
        <p:spPr>
          <a:xfrm>
            <a:off x="6886145" y="2809399"/>
            <a:ext cx="692626" cy="69262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2">
            <a:extLst>
              <a:ext uri="{FF2B5EF4-FFF2-40B4-BE49-F238E27FC236}">
                <a16:creationId xmlns:a16="http://schemas.microsoft.com/office/drawing/2014/main" id="{30D6E157-B5E0-0760-3386-0924685DC73E}"/>
              </a:ext>
            </a:extLst>
          </p:cNvPr>
          <p:cNvSpPr/>
          <p:nvPr/>
        </p:nvSpPr>
        <p:spPr>
          <a:xfrm>
            <a:off x="653089" y="2074971"/>
            <a:ext cx="2909261" cy="1858854"/>
          </a:xfrm>
          <a:prstGeom prst="roundRect">
            <a:avLst>
              <a:gd name="adj" fmla="val 11822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83EBB28-584D-B91A-30E0-2812B72E0844}"/>
              </a:ext>
            </a:extLst>
          </p:cNvPr>
          <p:cNvSpPr txBox="1"/>
          <p:nvPr/>
        </p:nvSpPr>
        <p:spPr>
          <a:xfrm>
            <a:off x="879476" y="2349380"/>
            <a:ext cx="2632082" cy="14542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楷体" panose="02010609060101010101" pitchFamily="49" charset="-122"/>
                <a:sym typeface="+mn-ea"/>
              </a:rPr>
              <a:t>先向上平移，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楷体" panose="02010609060101010101" pitchFamily="49" charset="-122"/>
                <a:sym typeface="+mn-ea"/>
              </a:rPr>
              <a:t>再向右平移。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0" name="圆角矩形 12">
            <a:extLst>
              <a:ext uri="{FF2B5EF4-FFF2-40B4-BE49-F238E27FC236}">
                <a16:creationId xmlns:a16="http://schemas.microsoft.com/office/drawing/2014/main" id="{5A54C7FB-4C1E-85CD-781D-E40263B97291}"/>
              </a:ext>
            </a:extLst>
          </p:cNvPr>
          <p:cNvSpPr/>
          <p:nvPr/>
        </p:nvSpPr>
        <p:spPr>
          <a:xfrm>
            <a:off x="3549651" y="5281274"/>
            <a:ext cx="6985000" cy="1262200"/>
          </a:xfrm>
          <a:prstGeom prst="roundRect">
            <a:avLst>
              <a:gd name="adj" fmla="val 11507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图片 20" descr="60">
            <a:extLst>
              <a:ext uri="{FF2B5EF4-FFF2-40B4-BE49-F238E27FC236}">
                <a16:creationId xmlns:a16="http://schemas.microsoft.com/office/drawing/2014/main" id="{56FFDE63-2178-11C2-29DC-98CCB3ACE16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37" t="1111" r="13742" b="51852"/>
          <a:stretch>
            <a:fillRect/>
          </a:stretch>
        </p:blipFill>
        <p:spPr>
          <a:xfrm flipH="1">
            <a:off x="209550" y="1693819"/>
            <a:ext cx="900000" cy="900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080" h="5080">
                <a:moveTo>
                  <a:pt x="2540" y="0"/>
                </a:moveTo>
                <a:cubicBezTo>
                  <a:pt x="3943" y="0"/>
                  <a:pt x="5080" y="1137"/>
                  <a:pt x="5080" y="2540"/>
                </a:cubicBezTo>
                <a:cubicBezTo>
                  <a:pt x="5080" y="3943"/>
                  <a:pt x="3943" y="5080"/>
                  <a:pt x="2540" y="5080"/>
                </a:cubicBezTo>
                <a:cubicBezTo>
                  <a:pt x="1137" y="5080"/>
                  <a:pt x="0" y="3943"/>
                  <a:pt x="0" y="2540"/>
                </a:cubicBezTo>
                <a:cubicBezTo>
                  <a:pt x="0" y="1137"/>
                  <a:pt x="1137" y="0"/>
                  <a:pt x="254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3803DD8D-0641-3432-5A1C-3B088814EAE0}"/>
              </a:ext>
            </a:extLst>
          </p:cNvPr>
          <p:cNvSpPr txBox="1"/>
          <p:nvPr/>
        </p:nvSpPr>
        <p:spPr>
          <a:xfrm>
            <a:off x="3763427" y="5305949"/>
            <a:ext cx="6364824" cy="119571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3200" b="1">
                <a:latin typeface="楷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dirty="0">
                <a:sym typeface="+mn-ea"/>
              </a:rPr>
              <a:t>要说清楚平移了几格。先向上平移</a:t>
            </a:r>
            <a:r>
              <a:rPr lang="en-US" altLang="zh-CN" dirty="0">
                <a:sym typeface="+mn-ea"/>
              </a:rPr>
              <a:t>2</a:t>
            </a:r>
            <a:r>
              <a:rPr lang="zh-CN" altLang="en-US" dirty="0">
                <a:sym typeface="+mn-ea"/>
              </a:rPr>
              <a:t>格</a:t>
            </a:r>
            <a:r>
              <a:rPr lang="en-US" altLang="zh-CN" dirty="0">
                <a:sym typeface="+mn-ea"/>
              </a:rPr>
              <a:t>,</a:t>
            </a:r>
            <a:r>
              <a:rPr lang="zh-CN" altLang="en-US" dirty="0"/>
              <a:t>再向右平移</a:t>
            </a:r>
            <a:r>
              <a:rPr lang="en-US" altLang="zh-CN" dirty="0"/>
              <a:t>4</a:t>
            </a:r>
            <a:r>
              <a:rPr lang="zh-CN" altLang="en-US" dirty="0"/>
              <a:t>格</a:t>
            </a:r>
          </a:p>
        </p:txBody>
      </p:sp>
      <p:pic>
        <p:nvPicPr>
          <p:cNvPr id="18" name="图片 17" descr="9">
            <a:extLst>
              <a:ext uri="{FF2B5EF4-FFF2-40B4-BE49-F238E27FC236}">
                <a16:creationId xmlns:a16="http://schemas.microsoft.com/office/drawing/2014/main" id="{527EEFA3-B2A5-9109-B088-FE6B9D46231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73" r="2130" b="50556"/>
          <a:stretch>
            <a:fillRect/>
          </a:stretch>
        </p:blipFill>
        <p:spPr>
          <a:xfrm flipH="1">
            <a:off x="10115550" y="5491932"/>
            <a:ext cx="900000" cy="900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40" h="5340">
                <a:moveTo>
                  <a:pt x="2670" y="0"/>
                </a:moveTo>
                <a:cubicBezTo>
                  <a:pt x="4145" y="0"/>
                  <a:pt x="5340" y="1195"/>
                  <a:pt x="5340" y="2670"/>
                </a:cubicBezTo>
                <a:cubicBezTo>
                  <a:pt x="5340" y="4145"/>
                  <a:pt x="4145" y="5340"/>
                  <a:pt x="2670" y="5340"/>
                </a:cubicBezTo>
                <a:cubicBezTo>
                  <a:pt x="1195" y="5340"/>
                  <a:pt x="0" y="4145"/>
                  <a:pt x="0" y="2670"/>
                </a:cubicBezTo>
                <a:cubicBezTo>
                  <a:pt x="0" y="1195"/>
                  <a:pt x="1195" y="0"/>
                  <a:pt x="267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87D1277C-FBCB-F6B5-1FCE-4C5C00DB1562}"/>
              </a:ext>
            </a:extLst>
          </p:cNvPr>
          <p:cNvSpPr txBox="1"/>
          <p:nvPr/>
        </p:nvSpPr>
        <p:spPr>
          <a:xfrm>
            <a:off x="803276" y="3940055"/>
            <a:ext cx="2632082" cy="71558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平移的方向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E89A612-56BF-02FA-1CE0-6D326E1B811C}"/>
              </a:ext>
            </a:extLst>
          </p:cNvPr>
          <p:cNvSpPr txBox="1"/>
          <p:nvPr/>
        </p:nvSpPr>
        <p:spPr>
          <a:xfrm>
            <a:off x="927101" y="5492630"/>
            <a:ext cx="2632082" cy="71558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平移的距离</a:t>
            </a:r>
          </a:p>
        </p:txBody>
      </p:sp>
    </p:spTree>
    <p:extLst>
      <p:ext uri="{BB962C8B-B14F-4D97-AF65-F5344CB8AC3E}">
        <p14:creationId xmlns:p14="http://schemas.microsoft.com/office/powerpoint/2010/main" val="3627393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9" grpId="0" bldLvl="0"/>
      <p:bldP spid="20" grpId="0" bldLvl="0" animBg="1"/>
      <p:bldP spid="22" grpId="0" bldLvl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6523D2C1-8719-144D-AC64-DF81FC3F4E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349" y="1312279"/>
            <a:ext cx="7251748" cy="3700082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D13E7A28-C778-8969-CE07-5A2EEF045B95}"/>
              </a:ext>
            </a:extLst>
          </p:cNvPr>
          <p:cNvSpPr/>
          <p:nvPr/>
        </p:nvSpPr>
        <p:spPr>
          <a:xfrm>
            <a:off x="4032455" y="4244181"/>
            <a:ext cx="692626" cy="69262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D8CA4B02-8A58-3B71-7963-35D25E161E31}"/>
              </a:ext>
            </a:extLst>
          </p:cNvPr>
          <p:cNvSpPr/>
          <p:nvPr/>
        </p:nvSpPr>
        <p:spPr>
          <a:xfrm>
            <a:off x="6886145" y="2809399"/>
            <a:ext cx="692626" cy="69262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A949323-5244-9302-B28E-8135FC114A27}"/>
              </a:ext>
            </a:extLst>
          </p:cNvPr>
          <p:cNvGrpSpPr/>
          <p:nvPr/>
        </p:nvGrpSpPr>
        <p:grpSpPr>
          <a:xfrm>
            <a:off x="1027113" y="460375"/>
            <a:ext cx="10137775" cy="758825"/>
            <a:chOff x="1087" y="7182"/>
            <a:chExt cx="15965" cy="1195"/>
          </a:xfrm>
        </p:grpSpPr>
        <p:sp>
          <p:nvSpPr>
            <p:cNvPr id="3" name="标题 1">
              <a:extLst>
                <a:ext uri="{FF2B5EF4-FFF2-40B4-BE49-F238E27FC236}">
                  <a16:creationId xmlns:a16="http://schemas.microsoft.com/office/drawing/2014/main" id="{93FEEC04-F2D0-44B2-AECE-608FF43D47D7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809" y="7182"/>
              <a:ext cx="15243" cy="11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设计并记录这块拼图移回的路线。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7B5C2AD1-AF76-0984-CC0F-2B032328F99D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746A1771-3F13-CE7D-A3ED-E252F7D736A6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" name="任意多边形: 形状 18">
                <a:extLst>
                  <a:ext uri="{FF2B5EF4-FFF2-40B4-BE49-F238E27FC236}">
                    <a16:creationId xmlns:a16="http://schemas.microsoft.com/office/drawing/2014/main" id="{1AEEA6C4-FD9F-0398-79BC-763A3BB75072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F37A1228-EE75-638E-F8B4-015F3098DA97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FFCA170E-AF47-8FD4-5C55-EAC3352063F5}"/>
              </a:ext>
            </a:extLst>
          </p:cNvPr>
          <p:cNvGrpSpPr/>
          <p:nvPr/>
        </p:nvGrpSpPr>
        <p:grpSpPr bwMode="auto">
          <a:xfrm>
            <a:off x="1968500" y="4867835"/>
            <a:ext cx="8490966" cy="1792941"/>
            <a:chOff x="684064" y="968068"/>
            <a:chExt cx="10823872" cy="3412532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1CC602D2-E961-7CF7-9B7C-F60E7A6CA299}"/>
                </a:ext>
              </a:extLst>
            </p:cNvPr>
            <p:cNvGrpSpPr/>
            <p:nvPr/>
          </p:nvGrpSpPr>
          <p:grpSpPr bwMode="auto">
            <a:xfrm>
              <a:off x="684064" y="968068"/>
              <a:ext cx="10823872" cy="3412532"/>
              <a:chOff x="684064" y="968068"/>
              <a:chExt cx="10823872" cy="3412532"/>
            </a:xfrm>
          </p:grpSpPr>
          <p:sp>
            <p:nvSpPr>
              <p:cNvPr id="11" name="矩形: 圆角 4">
                <a:extLst>
                  <a:ext uri="{FF2B5EF4-FFF2-40B4-BE49-F238E27FC236}">
                    <a16:creationId xmlns:a16="http://schemas.microsoft.com/office/drawing/2014/main" id="{6A9180FE-CF0B-A7D1-C380-4CABE3170106}"/>
                  </a:ext>
                </a:extLst>
              </p:cNvPr>
              <p:cNvSpPr/>
              <p:nvPr/>
            </p:nvSpPr>
            <p:spPr>
              <a:xfrm>
                <a:off x="925207" y="1212596"/>
                <a:ext cx="10364782" cy="2634312"/>
              </a:xfrm>
              <a:prstGeom prst="roundRect">
                <a:avLst>
                  <a:gd name="adj" fmla="val 220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600"/>
              </a:p>
            </p:txBody>
          </p:sp>
          <p:pic>
            <p:nvPicPr>
              <p:cNvPr id="12" name="图片 11">
                <a:extLst>
                  <a:ext uri="{FF2B5EF4-FFF2-40B4-BE49-F238E27FC236}">
                    <a16:creationId xmlns:a16="http://schemas.microsoft.com/office/drawing/2014/main" id="{26C57FC2-92AC-0C95-862D-914B233A16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rcRect b="41124"/>
              <a:stretch/>
            </p:blipFill>
            <p:spPr>
              <a:xfrm>
                <a:off x="684064" y="968068"/>
                <a:ext cx="10823872" cy="2775117"/>
              </a:xfrm>
              <a:prstGeom prst="rect">
                <a:avLst/>
              </a:prstGeom>
            </p:spPr>
          </p:pic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8118D89B-3379-950D-A823-BB7E388F93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rcRect t="81051"/>
              <a:stretch/>
            </p:blipFill>
            <p:spPr>
              <a:xfrm>
                <a:off x="684064" y="3487438"/>
                <a:ext cx="10823872" cy="893162"/>
              </a:xfrm>
              <a:prstGeom prst="rect">
                <a:avLst/>
              </a:prstGeom>
            </p:spPr>
          </p:pic>
        </p:grp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01E5EC9E-B1C3-C127-1A09-43D0176007AC}"/>
                </a:ext>
              </a:extLst>
            </p:cNvPr>
            <p:cNvSpPr/>
            <p:nvPr/>
          </p:nvSpPr>
          <p:spPr>
            <a:xfrm>
              <a:off x="1072608" y="1758682"/>
              <a:ext cx="10026763" cy="22445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600" dirty="0"/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7F207876-23BF-B750-27A1-E18760F25EE4}"/>
              </a:ext>
            </a:extLst>
          </p:cNvPr>
          <p:cNvSpPr txBox="1"/>
          <p:nvPr/>
        </p:nvSpPr>
        <p:spPr>
          <a:xfrm>
            <a:off x="2358528" y="5340522"/>
            <a:ext cx="7918948" cy="115236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514350" indent="-514350" fontAlgn="auto">
              <a:lnSpc>
                <a:spcPct val="130000"/>
              </a:lnSpc>
              <a:buAutoNum type="arabicPeriod"/>
            </a:pPr>
            <a:r>
              <a:rPr lang="zh-CN" altLang="en-US" sz="2800" b="1" dirty="0">
                <a:latin typeface="+mn-lt"/>
                <a:ea typeface="+mn-ea"/>
              </a:rPr>
              <a:t>将你设计的路线用自己的方式记录在本子上。</a:t>
            </a:r>
            <a:endParaRPr lang="en-US" altLang="zh-CN" sz="2800" b="1" dirty="0">
              <a:latin typeface="+mn-lt"/>
              <a:ea typeface="+mn-ea"/>
            </a:endParaRPr>
          </a:p>
          <a:p>
            <a:pPr marL="514350" indent="-514350" fontAlgn="auto">
              <a:lnSpc>
                <a:spcPct val="130000"/>
              </a:lnSpc>
              <a:buAutoNum type="arabicPeriod"/>
            </a:pPr>
            <a:r>
              <a:rPr lang="zh-CN" altLang="en-US" sz="2800" b="1" dirty="0">
                <a:latin typeface="+mn-lt"/>
                <a:ea typeface="+mn-ea"/>
              </a:rPr>
              <a:t>根据你的路线，用教材附页</a:t>
            </a:r>
            <a:r>
              <a:rPr lang="en-US" altLang="zh-CN" sz="2800" b="1" dirty="0">
                <a:latin typeface="+mn-lt"/>
                <a:ea typeface="+mn-ea"/>
              </a:rPr>
              <a:t>1</a:t>
            </a:r>
            <a:r>
              <a:rPr lang="zh-CN" altLang="en-US" sz="2800" b="1" dirty="0">
                <a:latin typeface="+mn-lt"/>
                <a:ea typeface="+mn-ea"/>
              </a:rPr>
              <a:t>中的图</a:t>
            </a:r>
            <a:r>
              <a:rPr lang="en-US" altLang="zh-CN" sz="2800" b="1" dirty="0">
                <a:latin typeface="+mn-lt"/>
                <a:ea typeface="+mn-ea"/>
              </a:rPr>
              <a:t>5</a:t>
            </a:r>
            <a:r>
              <a:rPr lang="zh-CN" altLang="en-US" sz="2800" b="1" dirty="0">
                <a:latin typeface="+mn-lt"/>
                <a:ea typeface="+mn-ea"/>
              </a:rPr>
              <a:t>移一移。</a:t>
            </a:r>
          </a:p>
        </p:txBody>
      </p:sp>
    </p:spTree>
    <p:extLst>
      <p:ext uri="{BB962C8B-B14F-4D97-AF65-F5344CB8AC3E}">
        <p14:creationId xmlns:p14="http://schemas.microsoft.com/office/powerpoint/2010/main" val="3613222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B37F201-6D4F-2373-EFF5-9AA89190AB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349" y="1312279"/>
            <a:ext cx="7251748" cy="3700082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EF1C53F3-6B21-0D34-3F07-2DCAE6ECC0CA}"/>
              </a:ext>
            </a:extLst>
          </p:cNvPr>
          <p:cNvSpPr/>
          <p:nvPr/>
        </p:nvSpPr>
        <p:spPr>
          <a:xfrm>
            <a:off x="4032455" y="4244181"/>
            <a:ext cx="692626" cy="69262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AC4BDD9-4898-BF2B-84DD-EFCE437171FE}"/>
              </a:ext>
            </a:extLst>
          </p:cNvPr>
          <p:cNvSpPr/>
          <p:nvPr/>
        </p:nvSpPr>
        <p:spPr>
          <a:xfrm>
            <a:off x="6886145" y="2809399"/>
            <a:ext cx="692626" cy="69262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12">
            <a:extLst>
              <a:ext uri="{FF2B5EF4-FFF2-40B4-BE49-F238E27FC236}">
                <a16:creationId xmlns:a16="http://schemas.microsoft.com/office/drawing/2014/main" id="{85D37E29-7EB4-63D2-55CD-35DD3A63F728}"/>
              </a:ext>
            </a:extLst>
          </p:cNvPr>
          <p:cNvSpPr/>
          <p:nvPr/>
        </p:nvSpPr>
        <p:spPr>
          <a:xfrm>
            <a:off x="1390036" y="5266814"/>
            <a:ext cx="3953489" cy="1113842"/>
          </a:xfrm>
          <a:prstGeom prst="roundRect">
            <a:avLst>
              <a:gd name="adj" fmla="val 14897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12">
            <a:extLst>
              <a:ext uri="{FF2B5EF4-FFF2-40B4-BE49-F238E27FC236}">
                <a16:creationId xmlns:a16="http://schemas.microsoft.com/office/drawing/2014/main" id="{356ACB90-B7DD-C41F-20E6-5E49D2B72744}"/>
              </a:ext>
            </a:extLst>
          </p:cNvPr>
          <p:cNvSpPr/>
          <p:nvPr/>
        </p:nvSpPr>
        <p:spPr>
          <a:xfrm>
            <a:off x="760769" y="1307368"/>
            <a:ext cx="3497467" cy="1113842"/>
          </a:xfrm>
          <a:prstGeom prst="roundRect">
            <a:avLst>
              <a:gd name="adj" fmla="val 14897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pic>
        <p:nvPicPr>
          <p:cNvPr id="7" name="图片 6" descr="9">
            <a:extLst>
              <a:ext uri="{FF2B5EF4-FFF2-40B4-BE49-F238E27FC236}">
                <a16:creationId xmlns:a16="http://schemas.microsoft.com/office/drawing/2014/main" id="{F5A247DB-B82C-053C-FFBF-2D42B0A8ABE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73" r="2130" b="50556"/>
          <a:stretch>
            <a:fillRect/>
          </a:stretch>
        </p:blipFill>
        <p:spPr>
          <a:xfrm>
            <a:off x="233083" y="1360289"/>
            <a:ext cx="1008000" cy="100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40" h="5340">
                <a:moveTo>
                  <a:pt x="2670" y="0"/>
                </a:moveTo>
                <a:cubicBezTo>
                  <a:pt x="4145" y="0"/>
                  <a:pt x="5340" y="1195"/>
                  <a:pt x="5340" y="2670"/>
                </a:cubicBezTo>
                <a:cubicBezTo>
                  <a:pt x="5340" y="4145"/>
                  <a:pt x="4145" y="5340"/>
                  <a:pt x="2670" y="5340"/>
                </a:cubicBezTo>
                <a:cubicBezTo>
                  <a:pt x="1195" y="5340"/>
                  <a:pt x="0" y="4145"/>
                  <a:pt x="0" y="2670"/>
                </a:cubicBezTo>
                <a:cubicBezTo>
                  <a:pt x="0" y="1195"/>
                  <a:pt x="1195" y="0"/>
                  <a:pt x="267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8C548184-0504-CF87-84C2-520A59B97190}"/>
              </a:ext>
            </a:extLst>
          </p:cNvPr>
          <p:cNvSpPr txBox="1"/>
          <p:nvPr/>
        </p:nvSpPr>
        <p:spPr>
          <a:xfrm>
            <a:off x="1179893" y="1325680"/>
            <a:ext cx="3167990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defRPr/>
            </a:pPr>
            <a:r>
              <a:rPr lang="zh-CN" altLang="en-US" sz="3200" b="1" dirty="0">
                <a:latin typeface="+mn-lt"/>
                <a:ea typeface="楷体" panose="02010609060101010101" pitchFamily="49" charset="-122"/>
                <a:sym typeface="+mn-ea"/>
              </a:rPr>
              <a:t>先向上平移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  <a:sym typeface="+mn-ea"/>
              </a:rPr>
              <a:t>格，</a:t>
            </a:r>
          </a:p>
          <a:p>
            <a:pPr eaLnBrk="1" hangingPunct="1">
              <a:defRPr/>
            </a:pPr>
            <a:r>
              <a:rPr lang="zh-CN" altLang="en-US" sz="3200" b="1" dirty="0">
                <a:latin typeface="+mn-lt"/>
                <a:ea typeface="楷体" panose="02010609060101010101" pitchFamily="49" charset="-122"/>
                <a:sym typeface="+mn-ea"/>
              </a:rPr>
              <a:t>再向右平移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  <a:sym typeface="+mn-ea"/>
              </a:rPr>
              <a:t>4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  <a:sym typeface="+mn-ea"/>
              </a:rPr>
              <a:t>格。</a:t>
            </a:r>
          </a:p>
        </p:txBody>
      </p:sp>
      <p:sp>
        <p:nvSpPr>
          <p:cNvPr id="9" name="圆角矩形 12">
            <a:extLst>
              <a:ext uri="{FF2B5EF4-FFF2-40B4-BE49-F238E27FC236}">
                <a16:creationId xmlns:a16="http://schemas.microsoft.com/office/drawing/2014/main" id="{0AF2B1F3-35A5-BD81-E6A2-D0CC3EBA08A0}"/>
              </a:ext>
            </a:extLst>
          </p:cNvPr>
          <p:cNvSpPr/>
          <p:nvPr/>
        </p:nvSpPr>
        <p:spPr>
          <a:xfrm>
            <a:off x="1378051" y="2685231"/>
            <a:ext cx="2504228" cy="1695148"/>
          </a:xfrm>
          <a:prstGeom prst="roundRect">
            <a:avLst>
              <a:gd name="adj" fmla="val 11507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 descr="60">
            <a:extLst>
              <a:ext uri="{FF2B5EF4-FFF2-40B4-BE49-F238E27FC236}">
                <a16:creationId xmlns:a16="http://schemas.microsoft.com/office/drawing/2014/main" id="{C0256A90-7EFC-D579-8B83-486E55F0220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37" t="1111" r="13742" b="51852"/>
          <a:stretch>
            <a:fillRect/>
          </a:stretch>
        </p:blipFill>
        <p:spPr>
          <a:xfrm>
            <a:off x="3309281" y="2992805"/>
            <a:ext cx="1008000" cy="100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080" h="5080">
                <a:moveTo>
                  <a:pt x="2540" y="0"/>
                </a:moveTo>
                <a:cubicBezTo>
                  <a:pt x="3943" y="0"/>
                  <a:pt x="5080" y="1137"/>
                  <a:pt x="5080" y="2540"/>
                </a:cubicBezTo>
                <a:cubicBezTo>
                  <a:pt x="5080" y="3943"/>
                  <a:pt x="3943" y="5080"/>
                  <a:pt x="2540" y="5080"/>
                </a:cubicBezTo>
                <a:cubicBezTo>
                  <a:pt x="1137" y="5080"/>
                  <a:pt x="0" y="3943"/>
                  <a:pt x="0" y="2540"/>
                </a:cubicBezTo>
                <a:cubicBezTo>
                  <a:pt x="0" y="1137"/>
                  <a:pt x="1137" y="0"/>
                  <a:pt x="254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D35AFE01-2295-CBDC-950E-861C7ABCA603}"/>
              </a:ext>
            </a:extLst>
          </p:cNvPr>
          <p:cNvSpPr txBox="1"/>
          <p:nvPr/>
        </p:nvSpPr>
        <p:spPr>
          <a:xfrm>
            <a:off x="1965485" y="5285126"/>
            <a:ext cx="3349466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defRPr/>
            </a:pPr>
            <a:r>
              <a:rPr lang="zh-CN" altLang="en-US" sz="3200" b="1" dirty="0">
                <a:latin typeface="+mn-lt"/>
                <a:ea typeface="+mj-ea"/>
                <a:sym typeface="+mn-ea"/>
              </a:rPr>
              <a:t>先向右平移</a:t>
            </a:r>
            <a:r>
              <a:rPr lang="en-US" altLang="zh-CN" sz="3200" b="1" dirty="0">
                <a:latin typeface="+mn-lt"/>
                <a:ea typeface="+mj-ea"/>
                <a:sym typeface="+mn-ea"/>
              </a:rPr>
              <a:t>4 </a:t>
            </a:r>
            <a:r>
              <a:rPr lang="zh-CN" altLang="en-US" sz="3200" b="1" dirty="0">
                <a:latin typeface="+mn-lt"/>
                <a:ea typeface="+mj-ea"/>
                <a:sym typeface="+mn-ea"/>
              </a:rPr>
              <a:t>格，</a:t>
            </a:r>
          </a:p>
          <a:p>
            <a:pPr eaLnBrk="1" hangingPunct="1">
              <a:defRPr/>
            </a:pPr>
            <a:r>
              <a:rPr lang="zh-CN" altLang="en-US" sz="3200" b="1" dirty="0">
                <a:latin typeface="+mn-lt"/>
                <a:ea typeface="+mj-ea"/>
                <a:sym typeface="+mn-ea"/>
              </a:rPr>
              <a:t>再向上平移</a:t>
            </a:r>
            <a:r>
              <a:rPr lang="en-US" altLang="zh-CN" sz="3200" b="1" dirty="0">
                <a:latin typeface="+mn-lt"/>
                <a:ea typeface="+mj-ea"/>
                <a:sym typeface="+mn-ea"/>
              </a:rPr>
              <a:t>2 </a:t>
            </a:r>
            <a:r>
              <a:rPr lang="zh-CN" altLang="en-US" sz="3200" b="1" dirty="0">
                <a:latin typeface="+mn-lt"/>
                <a:ea typeface="+mj-ea"/>
                <a:sym typeface="+mn-ea"/>
              </a:rPr>
              <a:t>格。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DD74DFA-564C-B817-7583-5E7BD3EE3774}"/>
              </a:ext>
            </a:extLst>
          </p:cNvPr>
          <p:cNvGrpSpPr/>
          <p:nvPr/>
        </p:nvGrpSpPr>
        <p:grpSpPr>
          <a:xfrm>
            <a:off x="1027113" y="460375"/>
            <a:ext cx="10137775" cy="758825"/>
            <a:chOff x="1087" y="7182"/>
            <a:chExt cx="15965" cy="1195"/>
          </a:xfrm>
        </p:grpSpPr>
        <p:sp>
          <p:nvSpPr>
            <p:cNvPr id="15" name="标题 1">
              <a:extLst>
                <a:ext uri="{FF2B5EF4-FFF2-40B4-BE49-F238E27FC236}">
                  <a16:creationId xmlns:a16="http://schemas.microsoft.com/office/drawing/2014/main" id="{FDADB4A6-1D1D-38A2-B025-9D5180AB83F2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809" y="7182"/>
              <a:ext cx="15243" cy="11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设计并记录这块拼图移回的路线。</a:t>
              </a: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AE56A29E-8A29-8048-EE17-65B6B1F865E7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DDFBD3C5-4476-CABE-8737-967B236FE0D5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8" name="任意多边形: 形状 18">
                <a:extLst>
                  <a:ext uri="{FF2B5EF4-FFF2-40B4-BE49-F238E27FC236}">
                    <a16:creationId xmlns:a16="http://schemas.microsoft.com/office/drawing/2014/main" id="{1CBE4330-5635-D682-FAFA-B1400E1AE03A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7ED2375F-1F0C-0146-97FC-BD50E6A1623A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21" name="图片 20">
            <a:extLst>
              <a:ext uri="{FF2B5EF4-FFF2-40B4-BE49-F238E27FC236}">
                <a16:creationId xmlns:a16="http://schemas.microsoft.com/office/drawing/2014/main" id="{512F3078-BF20-9AA7-AE6B-1E62BBC852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878" y="2812258"/>
            <a:ext cx="1536861" cy="1441094"/>
          </a:xfrm>
          <a:prstGeom prst="rect">
            <a:avLst/>
          </a:prstGeom>
        </p:spPr>
      </p:pic>
      <p:sp>
        <p:nvSpPr>
          <p:cNvPr id="22" name="圆角矩形 12">
            <a:extLst>
              <a:ext uri="{FF2B5EF4-FFF2-40B4-BE49-F238E27FC236}">
                <a16:creationId xmlns:a16="http://schemas.microsoft.com/office/drawing/2014/main" id="{5B7BE4AE-59B9-6B15-A7D1-17723DE49EC1}"/>
              </a:ext>
            </a:extLst>
          </p:cNvPr>
          <p:cNvSpPr/>
          <p:nvPr/>
        </p:nvSpPr>
        <p:spPr>
          <a:xfrm>
            <a:off x="7334250" y="5122845"/>
            <a:ext cx="3352984" cy="1420830"/>
          </a:xfrm>
          <a:prstGeom prst="roundRect">
            <a:avLst>
              <a:gd name="adj" fmla="val 14897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5B15103E-57DC-D89B-AF8A-57ED1CDD47A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99" b="52674"/>
          <a:stretch>
            <a:fillRect/>
          </a:stretch>
        </p:blipFill>
        <p:spPr>
          <a:xfrm flipH="1">
            <a:off x="10087800" y="5293260"/>
            <a:ext cx="1008000" cy="100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40" h="5340">
                <a:moveTo>
                  <a:pt x="2670" y="0"/>
                </a:moveTo>
                <a:cubicBezTo>
                  <a:pt x="4145" y="0"/>
                  <a:pt x="5340" y="1195"/>
                  <a:pt x="5340" y="2670"/>
                </a:cubicBezTo>
                <a:cubicBezTo>
                  <a:pt x="5340" y="4145"/>
                  <a:pt x="4145" y="5340"/>
                  <a:pt x="2670" y="5340"/>
                </a:cubicBezTo>
                <a:cubicBezTo>
                  <a:pt x="1195" y="5340"/>
                  <a:pt x="0" y="4145"/>
                  <a:pt x="0" y="2670"/>
                </a:cubicBezTo>
                <a:cubicBezTo>
                  <a:pt x="0" y="1195"/>
                  <a:pt x="1195" y="0"/>
                  <a:pt x="267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6F8283FC-2915-2D59-B8D3-363FD2DB3C8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26" t="-3981" r="13577" b="52987"/>
          <a:stretch/>
        </p:blipFill>
        <p:spPr>
          <a:xfrm flipH="1">
            <a:off x="896175" y="5319735"/>
            <a:ext cx="1008000" cy="100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40" h="5340">
                <a:moveTo>
                  <a:pt x="2670" y="0"/>
                </a:moveTo>
                <a:cubicBezTo>
                  <a:pt x="4145" y="0"/>
                  <a:pt x="5340" y="1195"/>
                  <a:pt x="5340" y="2670"/>
                </a:cubicBezTo>
                <a:cubicBezTo>
                  <a:pt x="5340" y="4145"/>
                  <a:pt x="4145" y="5340"/>
                  <a:pt x="2670" y="5340"/>
                </a:cubicBezTo>
                <a:cubicBezTo>
                  <a:pt x="1195" y="5340"/>
                  <a:pt x="0" y="4145"/>
                  <a:pt x="0" y="2670"/>
                </a:cubicBezTo>
                <a:cubicBezTo>
                  <a:pt x="0" y="1195"/>
                  <a:pt x="1195" y="0"/>
                  <a:pt x="267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50812DD2-C7B6-697C-C6A3-6E25B1CB1B30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994" y="5199271"/>
            <a:ext cx="2004011" cy="1221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210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/>
      <p:bldP spid="9" grpId="0" bldLvl="0" animBg="1"/>
      <p:bldP spid="12" grpId="0" bldLvl="0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1DABBF5-1C4E-2078-5CE8-883AF2B385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985" y="1470816"/>
            <a:ext cx="9160030" cy="467374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F1DEFED-3359-EED4-0FED-0514DEAFFF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" t="78920" r="89514" b="1515"/>
          <a:stretch/>
        </p:blipFill>
        <p:spPr>
          <a:xfrm>
            <a:off x="1559719" y="5159375"/>
            <a:ext cx="916781" cy="914400"/>
          </a:xfrm>
          <a:prstGeom prst="rect">
            <a:avLst/>
          </a:prstGeom>
        </p:spPr>
      </p:pic>
      <p:sp>
        <p:nvSpPr>
          <p:cNvPr id="6" name="圆角矩形 12">
            <a:extLst>
              <a:ext uri="{FF2B5EF4-FFF2-40B4-BE49-F238E27FC236}">
                <a16:creationId xmlns:a16="http://schemas.microsoft.com/office/drawing/2014/main" id="{787CDDD3-0771-C199-0F41-FED7B4A8185D}"/>
              </a:ext>
            </a:extLst>
          </p:cNvPr>
          <p:cNvSpPr/>
          <p:nvPr/>
        </p:nvSpPr>
        <p:spPr>
          <a:xfrm>
            <a:off x="1932344" y="281128"/>
            <a:ext cx="3497467" cy="1113842"/>
          </a:xfrm>
          <a:prstGeom prst="roundRect">
            <a:avLst>
              <a:gd name="adj" fmla="val 14897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pic>
        <p:nvPicPr>
          <p:cNvPr id="7" name="图片 6" descr="9">
            <a:extLst>
              <a:ext uri="{FF2B5EF4-FFF2-40B4-BE49-F238E27FC236}">
                <a16:creationId xmlns:a16="http://schemas.microsoft.com/office/drawing/2014/main" id="{C1694849-0331-931E-1CF5-B9367B73389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73" r="2130" b="50556"/>
          <a:stretch>
            <a:fillRect/>
          </a:stretch>
        </p:blipFill>
        <p:spPr>
          <a:xfrm>
            <a:off x="1404658" y="334049"/>
            <a:ext cx="1008000" cy="100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40" h="5340">
                <a:moveTo>
                  <a:pt x="2670" y="0"/>
                </a:moveTo>
                <a:cubicBezTo>
                  <a:pt x="4145" y="0"/>
                  <a:pt x="5340" y="1195"/>
                  <a:pt x="5340" y="2670"/>
                </a:cubicBezTo>
                <a:cubicBezTo>
                  <a:pt x="5340" y="4145"/>
                  <a:pt x="4145" y="5340"/>
                  <a:pt x="2670" y="5340"/>
                </a:cubicBezTo>
                <a:cubicBezTo>
                  <a:pt x="1195" y="5340"/>
                  <a:pt x="0" y="4145"/>
                  <a:pt x="0" y="2670"/>
                </a:cubicBezTo>
                <a:cubicBezTo>
                  <a:pt x="0" y="1195"/>
                  <a:pt x="1195" y="0"/>
                  <a:pt x="267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E943DDD7-637B-4E36-FE26-30285C685A24}"/>
              </a:ext>
            </a:extLst>
          </p:cNvPr>
          <p:cNvSpPr txBox="1"/>
          <p:nvPr/>
        </p:nvSpPr>
        <p:spPr>
          <a:xfrm>
            <a:off x="2351468" y="299440"/>
            <a:ext cx="3167990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defRPr/>
            </a:pPr>
            <a:r>
              <a:rPr lang="zh-CN" altLang="en-US" sz="3200" b="1" dirty="0">
                <a:latin typeface="+mn-lt"/>
                <a:ea typeface="楷体" panose="02010609060101010101" pitchFamily="49" charset="-122"/>
                <a:sym typeface="+mn-ea"/>
              </a:rPr>
              <a:t>先向上平移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  <a:sym typeface="+mn-ea"/>
              </a:rPr>
              <a:t>格，</a:t>
            </a:r>
          </a:p>
          <a:p>
            <a:pPr eaLnBrk="1" hangingPunct="1">
              <a:defRPr/>
            </a:pPr>
            <a:r>
              <a:rPr lang="zh-CN" altLang="en-US" sz="3200" b="1" dirty="0">
                <a:latin typeface="+mn-lt"/>
                <a:ea typeface="楷体" panose="02010609060101010101" pitchFamily="49" charset="-122"/>
                <a:sym typeface="+mn-ea"/>
              </a:rPr>
              <a:t>再向右平移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  <a:sym typeface="+mn-ea"/>
              </a:rPr>
              <a:t>4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  <a:sym typeface="+mn-ea"/>
              </a:rPr>
              <a:t>格。</a:t>
            </a:r>
          </a:p>
        </p:txBody>
      </p:sp>
      <p:sp>
        <p:nvSpPr>
          <p:cNvPr id="9" name="圆角矩形 12">
            <a:extLst>
              <a:ext uri="{FF2B5EF4-FFF2-40B4-BE49-F238E27FC236}">
                <a16:creationId xmlns:a16="http://schemas.microsoft.com/office/drawing/2014/main" id="{7E94CA26-2793-D0BA-5822-554FC060ACA0}"/>
              </a:ext>
            </a:extLst>
          </p:cNvPr>
          <p:cNvSpPr/>
          <p:nvPr/>
        </p:nvSpPr>
        <p:spPr>
          <a:xfrm>
            <a:off x="7788376" y="190500"/>
            <a:ext cx="2504228" cy="1695148"/>
          </a:xfrm>
          <a:prstGeom prst="roundRect">
            <a:avLst>
              <a:gd name="adj" fmla="val 11507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 descr="60">
            <a:extLst>
              <a:ext uri="{FF2B5EF4-FFF2-40B4-BE49-F238E27FC236}">
                <a16:creationId xmlns:a16="http://schemas.microsoft.com/office/drawing/2014/main" id="{A9CFA989-7FF1-1293-752E-7F62202EFE9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37" t="1111" r="13742" b="51852"/>
          <a:stretch>
            <a:fillRect/>
          </a:stretch>
        </p:blipFill>
        <p:spPr>
          <a:xfrm>
            <a:off x="9719606" y="534074"/>
            <a:ext cx="1008000" cy="100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080" h="5080">
                <a:moveTo>
                  <a:pt x="2540" y="0"/>
                </a:moveTo>
                <a:cubicBezTo>
                  <a:pt x="3943" y="0"/>
                  <a:pt x="5080" y="1137"/>
                  <a:pt x="5080" y="2540"/>
                </a:cubicBezTo>
                <a:cubicBezTo>
                  <a:pt x="5080" y="3943"/>
                  <a:pt x="3943" y="5080"/>
                  <a:pt x="2540" y="5080"/>
                </a:cubicBezTo>
                <a:cubicBezTo>
                  <a:pt x="1137" y="5080"/>
                  <a:pt x="0" y="3943"/>
                  <a:pt x="0" y="2540"/>
                </a:cubicBezTo>
                <a:cubicBezTo>
                  <a:pt x="0" y="1137"/>
                  <a:pt x="1137" y="0"/>
                  <a:pt x="254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F59AEB04-5FF1-13E5-D408-614D8F9C0E8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6203" y="317527"/>
            <a:ext cx="1536861" cy="1441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8508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48148E-6 L 5E-6 -0.26342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0.26343 L 0.29701 -0.2634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4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85EDBE-9A5B-7C30-AFA8-06768C52FE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79AAA119-06CC-D30E-A7EB-39BCD642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985" y="1470816"/>
            <a:ext cx="9160030" cy="467374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415A9B3-02CD-6C53-80CC-B2D920E5D4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" t="78920" r="89514" b="1515"/>
          <a:stretch/>
        </p:blipFill>
        <p:spPr>
          <a:xfrm>
            <a:off x="1559719" y="5159375"/>
            <a:ext cx="916781" cy="914400"/>
          </a:xfrm>
          <a:prstGeom prst="rect">
            <a:avLst/>
          </a:prstGeom>
        </p:spPr>
      </p:pic>
      <p:sp>
        <p:nvSpPr>
          <p:cNvPr id="3" name="圆角矩形 12">
            <a:extLst>
              <a:ext uri="{FF2B5EF4-FFF2-40B4-BE49-F238E27FC236}">
                <a16:creationId xmlns:a16="http://schemas.microsoft.com/office/drawing/2014/main" id="{2C3DA460-2335-7250-8CA3-DE4C320BF970}"/>
              </a:ext>
            </a:extLst>
          </p:cNvPr>
          <p:cNvSpPr/>
          <p:nvPr/>
        </p:nvSpPr>
        <p:spPr>
          <a:xfrm>
            <a:off x="1390036" y="313814"/>
            <a:ext cx="3953489" cy="1113842"/>
          </a:xfrm>
          <a:prstGeom prst="roundRect">
            <a:avLst>
              <a:gd name="adj" fmla="val 14897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D8B1E01-793E-BEB1-4B09-2B7EC5D4817B}"/>
              </a:ext>
            </a:extLst>
          </p:cNvPr>
          <p:cNvSpPr txBox="1"/>
          <p:nvPr/>
        </p:nvSpPr>
        <p:spPr>
          <a:xfrm>
            <a:off x="1965485" y="332126"/>
            <a:ext cx="3349466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defRPr/>
            </a:pPr>
            <a:r>
              <a:rPr lang="zh-CN" altLang="en-US" sz="3200" b="1" dirty="0">
                <a:latin typeface="+mn-lt"/>
                <a:ea typeface="+mj-ea"/>
                <a:sym typeface="+mn-ea"/>
              </a:rPr>
              <a:t>先向右平移</a:t>
            </a:r>
            <a:r>
              <a:rPr lang="en-US" altLang="zh-CN" sz="3200" b="1" dirty="0">
                <a:latin typeface="+mn-lt"/>
                <a:ea typeface="+mj-ea"/>
                <a:sym typeface="+mn-ea"/>
              </a:rPr>
              <a:t>4 </a:t>
            </a:r>
            <a:r>
              <a:rPr lang="zh-CN" altLang="en-US" sz="3200" b="1" dirty="0">
                <a:latin typeface="+mn-lt"/>
                <a:ea typeface="+mj-ea"/>
                <a:sym typeface="+mn-ea"/>
              </a:rPr>
              <a:t>格，</a:t>
            </a:r>
          </a:p>
          <a:p>
            <a:pPr eaLnBrk="1" hangingPunct="1">
              <a:defRPr/>
            </a:pPr>
            <a:r>
              <a:rPr lang="zh-CN" altLang="en-US" sz="3200" b="1" dirty="0">
                <a:latin typeface="+mn-lt"/>
                <a:ea typeface="+mj-ea"/>
                <a:sym typeface="+mn-ea"/>
              </a:rPr>
              <a:t>再向上平移</a:t>
            </a:r>
            <a:r>
              <a:rPr lang="en-US" altLang="zh-CN" sz="3200" b="1" dirty="0">
                <a:latin typeface="+mn-lt"/>
                <a:ea typeface="+mj-ea"/>
                <a:sym typeface="+mn-ea"/>
              </a:rPr>
              <a:t>2 </a:t>
            </a:r>
            <a:r>
              <a:rPr lang="zh-CN" altLang="en-US" sz="3200" b="1" dirty="0">
                <a:latin typeface="+mn-lt"/>
                <a:ea typeface="+mj-ea"/>
                <a:sym typeface="+mn-ea"/>
              </a:rPr>
              <a:t>格。</a:t>
            </a:r>
          </a:p>
        </p:txBody>
      </p:sp>
      <p:sp>
        <p:nvSpPr>
          <p:cNvPr id="12" name="圆角矩形 12">
            <a:extLst>
              <a:ext uri="{FF2B5EF4-FFF2-40B4-BE49-F238E27FC236}">
                <a16:creationId xmlns:a16="http://schemas.microsoft.com/office/drawing/2014/main" id="{D4107F01-2902-7325-5C5A-45272EF76A40}"/>
              </a:ext>
            </a:extLst>
          </p:cNvPr>
          <p:cNvSpPr/>
          <p:nvPr/>
        </p:nvSpPr>
        <p:spPr>
          <a:xfrm>
            <a:off x="7334250" y="169845"/>
            <a:ext cx="3352984" cy="1420830"/>
          </a:xfrm>
          <a:prstGeom prst="roundRect">
            <a:avLst>
              <a:gd name="adj" fmla="val 14897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CFB35635-50DE-7F90-7AC5-7638C8CD75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99" b="52674"/>
          <a:stretch>
            <a:fillRect/>
          </a:stretch>
        </p:blipFill>
        <p:spPr>
          <a:xfrm flipH="1">
            <a:off x="10087800" y="340260"/>
            <a:ext cx="1008000" cy="100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40" h="5340">
                <a:moveTo>
                  <a:pt x="2670" y="0"/>
                </a:moveTo>
                <a:cubicBezTo>
                  <a:pt x="4145" y="0"/>
                  <a:pt x="5340" y="1195"/>
                  <a:pt x="5340" y="2670"/>
                </a:cubicBezTo>
                <a:cubicBezTo>
                  <a:pt x="5340" y="4145"/>
                  <a:pt x="4145" y="5340"/>
                  <a:pt x="2670" y="5340"/>
                </a:cubicBezTo>
                <a:cubicBezTo>
                  <a:pt x="1195" y="5340"/>
                  <a:pt x="0" y="4145"/>
                  <a:pt x="0" y="2670"/>
                </a:cubicBezTo>
                <a:cubicBezTo>
                  <a:pt x="0" y="1195"/>
                  <a:pt x="1195" y="0"/>
                  <a:pt x="267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C81769EF-AFB2-FE82-DC70-829ABB1F689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26" t="-3981" r="13577" b="52987"/>
          <a:stretch/>
        </p:blipFill>
        <p:spPr>
          <a:xfrm flipH="1">
            <a:off x="896175" y="366735"/>
            <a:ext cx="1008000" cy="100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40" h="5340">
                <a:moveTo>
                  <a:pt x="2670" y="0"/>
                </a:moveTo>
                <a:cubicBezTo>
                  <a:pt x="4145" y="0"/>
                  <a:pt x="5340" y="1195"/>
                  <a:pt x="5340" y="2670"/>
                </a:cubicBezTo>
                <a:cubicBezTo>
                  <a:pt x="5340" y="4145"/>
                  <a:pt x="4145" y="5340"/>
                  <a:pt x="2670" y="5340"/>
                </a:cubicBezTo>
                <a:cubicBezTo>
                  <a:pt x="1195" y="5340"/>
                  <a:pt x="0" y="4145"/>
                  <a:pt x="0" y="2670"/>
                </a:cubicBezTo>
                <a:cubicBezTo>
                  <a:pt x="0" y="1195"/>
                  <a:pt x="1195" y="0"/>
                  <a:pt x="267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68336501-EFD3-083F-F82A-4DE79A0E343D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994" y="246271"/>
            <a:ext cx="2004011" cy="1221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4592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1.48148E-6 L 0.29701 -1.48148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4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9701 -1.48148E-6 L 0.29701 -0.26342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AC5CD95-E02A-527E-EE89-278F801501B2}"/>
              </a:ext>
            </a:extLst>
          </p:cNvPr>
          <p:cNvGrpSpPr/>
          <p:nvPr/>
        </p:nvGrpSpPr>
        <p:grpSpPr>
          <a:xfrm>
            <a:off x="1027113" y="371475"/>
            <a:ext cx="10137775" cy="1504950"/>
            <a:chOff x="1087" y="7042"/>
            <a:chExt cx="15965" cy="2370"/>
          </a:xfrm>
        </p:grpSpPr>
        <p:sp>
          <p:nvSpPr>
            <p:cNvPr id="3" name="标题 1">
              <a:extLst>
                <a:ext uri="{FF2B5EF4-FFF2-40B4-BE49-F238E27FC236}">
                  <a16:creationId xmlns:a16="http://schemas.microsoft.com/office/drawing/2014/main" id="{B4AD4688-10EA-0382-D6BF-3C877F19E6D4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809" y="7042"/>
              <a:ext cx="15243" cy="237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50000"/>
                </a:lnSpc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先设计还原拼图的路线并记录，再利用教材附页</a:t>
              </a:r>
              <a:r>
                <a:rPr lang="en-US" altLang="zh-CN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中的图</a:t>
              </a:r>
              <a:r>
                <a:rPr lang="en-US" altLang="zh-CN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6</a:t>
              </a: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按记录还原。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8777EACD-501D-C710-D836-3F085FB21218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DA6D85B0-0AE3-6D5E-1198-EEBCC76CFA11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" name="任意多边形: 形状 18">
                <a:extLst>
                  <a:ext uri="{FF2B5EF4-FFF2-40B4-BE49-F238E27FC236}">
                    <a16:creationId xmlns:a16="http://schemas.microsoft.com/office/drawing/2014/main" id="{DD39D64F-73D7-CCAC-1E39-F4B84D6E9B0A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27996AA3-6D84-E430-9F54-1568AC022F73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8FF46F1C-16FE-84A4-F3EE-AC66D54FEA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0066" y="3603086"/>
            <a:ext cx="3510719" cy="237597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97036403-15FB-B83A-153D-1926318C43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9942" y="1744908"/>
            <a:ext cx="1200843" cy="1215532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D15F82F9-D347-42C2-4229-85AB85BA6EBC}"/>
              </a:ext>
            </a:extLst>
          </p:cNvPr>
          <p:cNvGrpSpPr/>
          <p:nvPr/>
        </p:nvGrpSpPr>
        <p:grpSpPr>
          <a:xfrm>
            <a:off x="1177925" y="1971676"/>
            <a:ext cx="5984875" cy="4324350"/>
            <a:chOff x="1177925" y="2057401"/>
            <a:chExt cx="5984875" cy="4324350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048AD020-D956-7FF1-A51D-01E650F241C0}"/>
                </a:ext>
              </a:extLst>
            </p:cNvPr>
            <p:cNvGrpSpPr/>
            <p:nvPr/>
          </p:nvGrpSpPr>
          <p:grpSpPr bwMode="auto">
            <a:xfrm>
              <a:off x="1177925" y="2153210"/>
              <a:ext cx="5984875" cy="4228541"/>
              <a:chOff x="684064" y="968068"/>
              <a:chExt cx="10823872" cy="6037128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AA58FA5-2B40-0B9C-718C-236751038860}"/>
                  </a:ext>
                </a:extLst>
              </p:cNvPr>
              <p:cNvGrpSpPr/>
              <p:nvPr/>
            </p:nvGrpSpPr>
            <p:grpSpPr bwMode="auto">
              <a:xfrm>
                <a:off x="684064" y="968068"/>
                <a:ext cx="10823872" cy="6037128"/>
                <a:chOff x="684064" y="968068"/>
                <a:chExt cx="10823872" cy="6037128"/>
              </a:xfrm>
            </p:grpSpPr>
            <p:pic>
              <p:nvPicPr>
                <p:cNvPr id="18" name="图片 17">
                  <a:extLst>
                    <a:ext uri="{FF2B5EF4-FFF2-40B4-BE49-F238E27FC236}">
                      <a16:creationId xmlns:a16="http://schemas.microsoft.com/office/drawing/2014/main" id="{40DD53A1-507B-99C4-DA29-3881CF3B5B0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</a:blip>
                <a:srcRect t="-1" b="9136"/>
                <a:stretch/>
              </p:blipFill>
              <p:spPr>
                <a:xfrm>
                  <a:off x="684064" y="968068"/>
                  <a:ext cx="10823872" cy="4282864"/>
                </a:xfrm>
                <a:prstGeom prst="rect">
                  <a:avLst/>
                </a:prstGeom>
              </p:spPr>
            </p:pic>
            <p:pic>
              <p:nvPicPr>
                <p:cNvPr id="19" name="图片 18">
                  <a:extLst>
                    <a:ext uri="{FF2B5EF4-FFF2-40B4-BE49-F238E27FC236}">
                      <a16:creationId xmlns:a16="http://schemas.microsoft.com/office/drawing/2014/main" id="{1FA0C38F-085A-5515-A422-F25D5CCB8EA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</a:blip>
                <a:srcRect t="48645" b="1"/>
                <a:stretch/>
              </p:blipFill>
              <p:spPr>
                <a:xfrm>
                  <a:off x="684064" y="4584586"/>
                  <a:ext cx="10823872" cy="2420610"/>
                </a:xfrm>
                <a:prstGeom prst="rect">
                  <a:avLst/>
                </a:prstGeom>
              </p:spPr>
            </p:pic>
          </p:grp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F2F349FC-AF36-420F-E214-BB1022D41289}"/>
                  </a:ext>
                </a:extLst>
              </p:cNvPr>
              <p:cNvSpPr/>
              <p:nvPr/>
            </p:nvSpPr>
            <p:spPr>
              <a:xfrm>
                <a:off x="1072608" y="1758682"/>
                <a:ext cx="10026763" cy="50017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600" dirty="0"/>
              </a:p>
            </p:txBody>
          </p:sp>
        </p:grp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C3059B0-A8AD-5099-ACA7-A55BE59E5DC7}"/>
                </a:ext>
              </a:extLst>
            </p:cNvPr>
            <p:cNvSpPr txBox="1"/>
            <p:nvPr/>
          </p:nvSpPr>
          <p:spPr>
            <a:xfrm>
              <a:off x="1495425" y="2776835"/>
              <a:ext cx="5314950" cy="34009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zh-CN" altLang="en-US" sz="2800" b="1" i="0" dirty="0">
                  <a:solidFill>
                    <a:srgbClr val="0000FF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</a:rPr>
                <a:t>① 共同设计还原路线，并记录在本子上。</a:t>
              </a:r>
            </a:p>
            <a:p>
              <a:pPr algn="l" eaLnBrk="1" hangingPunct="1">
                <a:lnSpc>
                  <a:spcPct val="130000"/>
                </a:lnSpc>
              </a:pPr>
              <a:r>
                <a:rPr lang="zh-CN" altLang="en-US" sz="2800" b="1" i="0" dirty="0">
                  <a:solidFill>
                    <a:srgbClr val="0000FF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</a:rPr>
                <a:t>② 一人说路线，另一人动手移动卡片，完成复原。</a:t>
              </a:r>
            </a:p>
            <a:p>
              <a:pPr algn="l" eaLnBrk="1" hangingPunct="1">
                <a:lnSpc>
                  <a:spcPct val="130000"/>
                </a:lnSpc>
              </a:pPr>
              <a:r>
                <a:rPr lang="zh-CN" altLang="en-US" sz="2800" b="1" i="0" dirty="0">
                  <a:solidFill>
                    <a:srgbClr val="0000FF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</a:rPr>
                <a:t>③ 完成后，交换角色，挑战另一个碎片。</a:t>
              </a:r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A25A4159-224B-8E37-02E0-14FC8FBAB580}"/>
                </a:ext>
              </a:extLst>
            </p:cNvPr>
            <p:cNvSpPr/>
            <p:nvPr/>
          </p:nvSpPr>
          <p:spPr>
            <a:xfrm>
              <a:off x="1733550" y="2057401"/>
              <a:ext cx="1676400" cy="552450"/>
            </a:xfrm>
            <a:prstGeom prst="roundRect">
              <a:avLst/>
            </a:prstGeom>
            <a:solidFill>
              <a:srgbClr val="8CAEC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>
                  <a:latin typeface="+mn-ea"/>
                </a:rPr>
                <a:t>小组合作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97516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ADDREMOVEWATERMARK" val="vQPnBbQyLF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ADDREMOVEWATERMARK" val="vQPnBbQyLF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11.25 微课">
      <a:majorFont>
        <a:latin typeface="Times New Roman"/>
        <a:ea typeface="楷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 eaLnBrk="1" hangingPunct="1">
          <a:lnSpc>
            <a:spcPct val="130000"/>
          </a:lnSpc>
          <a:defRPr sz="3200" b="1" dirty="0">
            <a:latin typeface="+mn-lt"/>
            <a:ea typeface="+mn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4587</TotalTime>
  <Words>572</Words>
  <Application>Microsoft Office PowerPoint</Application>
  <PresentationFormat>宽屏</PresentationFormat>
  <Paragraphs>71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等线</vt:lpstr>
      <vt:lpstr>黑体</vt:lpstr>
      <vt:lpstr>华文细黑</vt:lpstr>
      <vt:lpstr>楷体</vt:lpstr>
      <vt:lpstr>宋体</vt:lpstr>
      <vt:lpstr>微软雅黑</vt:lpstr>
      <vt:lpstr>Arial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lastModifiedBy>Admin</cp:lastModifiedBy>
  <cp:revision>785</cp:revision>
  <dcterms:created xsi:type="dcterms:W3CDTF">2016-01-14T07:05:12Z</dcterms:created>
  <dcterms:modified xsi:type="dcterms:W3CDTF">2025-11-17T03:03:28Z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</Properties>
</file>